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67" r:id="rId2"/>
    <p:sldId id="268" r:id="rId3"/>
    <p:sldId id="259" r:id="rId4"/>
    <p:sldId id="272" r:id="rId5"/>
    <p:sldId id="260" r:id="rId6"/>
    <p:sldId id="278" r:id="rId7"/>
    <p:sldId id="279" r:id="rId8"/>
    <p:sldId id="280" r:id="rId9"/>
    <p:sldId id="277" r:id="rId10"/>
    <p:sldId id="274" r:id="rId11"/>
    <p:sldId id="283" r:id="rId12"/>
    <p:sldId id="269" r:id="rId13"/>
    <p:sldId id="262" r:id="rId14"/>
    <p:sldId id="263" r:id="rId15"/>
    <p:sldId id="264" r:id="rId16"/>
    <p:sldId id="265" r:id="rId17"/>
    <p:sldId id="266" r:id="rId18"/>
    <p:sldId id="281" r:id="rId19"/>
    <p:sldId id="282" r:id="rId20"/>
    <p:sldId id="284" r:id="rId21"/>
    <p:sldId id="275" r:id="rId22"/>
    <p:sldId id="285" r:id="rId23"/>
    <p:sldId id="256" r:id="rId24"/>
    <p:sldId id="257" r:id="rId25"/>
    <p:sldId id="286" r:id="rId26"/>
    <p:sldId id="287" r:id="rId27"/>
    <p:sldId id="288" r:id="rId28"/>
    <p:sldId id="276" r:id="rId29"/>
    <p:sldId id="289" r:id="rId30"/>
    <p:sldId id="258" r:id="rId31"/>
    <p:sldId id="261" r:id="rId32"/>
    <p:sldId id="290" r:id="rId33"/>
    <p:sldId id="271" r:id="rId34"/>
    <p:sldId id="27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68CBDF-80C5-43E2-ACCB-A68B1F2AE11A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0FD2B-5447-462E-B80D-FDC9AB4D5D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0FD2B-5447-462E-B80D-FDC9AB4D5DF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50FD2B-5447-462E-B80D-FDC9AB4D5DF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A7DC-74BF-4207-A00E-AA172322B451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C1EF-6D4E-4024-8387-473662AAF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A7DC-74BF-4207-A00E-AA172322B451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C1EF-6D4E-4024-8387-473662AAF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A7DC-74BF-4207-A00E-AA172322B451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C1EF-6D4E-4024-8387-473662AAF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A7DC-74BF-4207-A00E-AA172322B451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C1EF-6D4E-4024-8387-473662AAF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A7DC-74BF-4207-A00E-AA172322B451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C1EF-6D4E-4024-8387-473662AAF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A7DC-74BF-4207-A00E-AA172322B451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C1EF-6D4E-4024-8387-473662AAF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A7DC-74BF-4207-A00E-AA172322B451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C1EF-6D4E-4024-8387-473662AAF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A7DC-74BF-4207-A00E-AA172322B451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C1EF-6D4E-4024-8387-473662AAF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A7DC-74BF-4207-A00E-AA172322B451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C1EF-6D4E-4024-8387-473662AAF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A7DC-74BF-4207-A00E-AA172322B451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C1EF-6D4E-4024-8387-473662AAF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A7DC-74BF-4207-A00E-AA172322B451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C1EF-6D4E-4024-8387-473662AAF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4A7DC-74BF-4207-A00E-AA172322B451}" type="datetimeFigureOut">
              <a:rPr lang="en-US" smtClean="0"/>
              <a:pPr/>
              <a:t>12/23/2016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4C1EF-6D4E-4024-8387-473662AAF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.....@Yahoo.com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.....@Yahoo.com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"/>
            <a:ext cx="6400800" cy="5181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poppy field of poppies flower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362200" y="0"/>
            <a:ext cx="3429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err="1" smtClean="0">
                <a:solidFill>
                  <a:srgbClr val="FF0000"/>
                </a:solidFill>
              </a:rPr>
              <a:t>স্বা</a:t>
            </a:r>
            <a:endParaRPr lang="en-US" sz="8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8800" b="1" dirty="0" smtClean="0">
                <a:solidFill>
                  <a:srgbClr val="FF0000"/>
                </a:solidFill>
              </a:rPr>
              <a:t>গ</a:t>
            </a:r>
          </a:p>
          <a:p>
            <a:pPr algn="ctr"/>
            <a:r>
              <a:rPr lang="en-US" sz="8800" b="1" dirty="0" smtClean="0">
                <a:solidFill>
                  <a:srgbClr val="FF0000"/>
                </a:solidFill>
              </a:rPr>
              <a:t>ত</a:t>
            </a:r>
          </a:p>
          <a:p>
            <a:pPr algn="ctr"/>
            <a:r>
              <a:rPr lang="en-US" sz="8800" b="1" dirty="0" smtClean="0">
                <a:solidFill>
                  <a:srgbClr val="FF0000"/>
                </a:solidFill>
              </a:rPr>
              <a:t>ম</a:t>
            </a:r>
            <a:endParaRPr lang="en-US" sz="8800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0"/>
            <a:ext cx="914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38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b="1" dirty="0" err="1" smtClean="0"/>
              <a:t>পূর্বপাঠ</a:t>
            </a:r>
            <a:r>
              <a:rPr lang="en-US" sz="4900" b="1" dirty="0" smtClean="0"/>
              <a:t> </a:t>
            </a:r>
            <a:r>
              <a:rPr lang="en-US" sz="4900" b="1" dirty="0" err="1" smtClean="0"/>
              <a:t>যাচাই</a:t>
            </a: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ভাষণ</a:t>
            </a:r>
            <a:r>
              <a:rPr lang="en-US" b="1" dirty="0" smtClean="0"/>
              <a:t> </a:t>
            </a:r>
            <a:r>
              <a:rPr lang="en-US" b="1" dirty="0" err="1" smtClean="0"/>
              <a:t>অনুশীলন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4419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 err="1" smtClean="0"/>
              <a:t>আজকের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পাঠ</a:t>
            </a:r>
            <a:endParaRPr lang="en-US" sz="5400" b="1" dirty="0" smtClean="0"/>
          </a:p>
          <a:p>
            <a:pPr algn="ctr">
              <a:buNone/>
            </a:pPr>
            <a:r>
              <a:rPr lang="en-US" sz="5400" b="1" dirty="0" err="1" smtClean="0"/>
              <a:t>প্রতিবেদন</a:t>
            </a:r>
            <a:endParaRPr lang="en-US" sz="5400" b="1" dirty="0" smtClean="0"/>
          </a:p>
          <a:p>
            <a:pPr>
              <a:buNone/>
            </a:pPr>
            <a:r>
              <a:rPr lang="en-US" b="1" dirty="0" smtClean="0"/>
              <a:t>১।প্রতিবেদনের </a:t>
            </a:r>
            <a:r>
              <a:rPr lang="en-US" b="1" dirty="0" err="1" smtClean="0"/>
              <a:t>সংজ্ঞা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১।প্রতিবেদন </a:t>
            </a:r>
            <a:r>
              <a:rPr lang="en-US" b="1" dirty="0" err="1" smtClean="0"/>
              <a:t>রচনার</a:t>
            </a:r>
            <a:r>
              <a:rPr lang="en-US" b="1" dirty="0" smtClean="0"/>
              <a:t> </a:t>
            </a:r>
            <a:r>
              <a:rPr lang="en-US" b="1" dirty="0" err="1" smtClean="0"/>
              <a:t>লক্ষণীয়</a:t>
            </a:r>
            <a:r>
              <a:rPr lang="en-US" b="1" dirty="0" smtClean="0"/>
              <a:t> </a:t>
            </a:r>
            <a:r>
              <a:rPr lang="en-US" b="1" dirty="0" err="1" smtClean="0"/>
              <a:t>দিক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৩। </a:t>
            </a:r>
            <a:r>
              <a:rPr lang="en-US" b="1" dirty="0" err="1" smtClean="0"/>
              <a:t>প্রতিবেদনের</a:t>
            </a:r>
            <a:r>
              <a:rPr lang="en-US" b="1" dirty="0" smtClean="0"/>
              <a:t> </a:t>
            </a:r>
            <a:r>
              <a:rPr lang="en-US" b="1" dirty="0" err="1" smtClean="0"/>
              <a:t>অংশবিভাজন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৪। </a:t>
            </a:r>
            <a:r>
              <a:rPr lang="en-US" b="1" dirty="0" err="1" smtClean="0"/>
              <a:t>প্রতিবেদন</a:t>
            </a:r>
            <a:r>
              <a:rPr lang="en-US" b="1" dirty="0" smtClean="0"/>
              <a:t> </a:t>
            </a:r>
            <a:r>
              <a:rPr lang="en-US" b="1" dirty="0" err="1" smtClean="0"/>
              <a:t>লিখন</a:t>
            </a: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6629400" y="3657600"/>
            <a:ext cx="2514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পাঠ-১/১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5400" b="1" dirty="0" err="1" smtClean="0"/>
              <a:t>শিখনফল</a:t>
            </a:r>
            <a:r>
              <a:rPr lang="en-US" sz="5400" b="1" dirty="0" smtClean="0"/>
              <a:t>:</a:t>
            </a:r>
            <a:r>
              <a:rPr lang="en-US" sz="5400" dirty="0" smtClean="0"/>
              <a:t> </a:t>
            </a:r>
            <a:endParaRPr lang="en-US" sz="5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92D050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4000" b="1" dirty="0" err="1" smtClean="0"/>
              <a:t>প্রাসঙ্গিক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বিষয়ে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প্রতিবেদন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রচনা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করতে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পারবে</a:t>
            </a:r>
            <a:r>
              <a:rPr lang="en-US" sz="4000" b="1" dirty="0" smtClean="0"/>
              <a:t>।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en-US" u="sng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52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cÖwZ‡e`b</a:t>
            </a:r>
            <a:r>
              <a:rPr lang="en-US" sz="5200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2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Kx</a:t>
            </a:r>
            <a:endParaRPr lang="en-US" sz="5200" b="1" u="sng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we‡kl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NUbv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m¤ú‡K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cÖ‡qRbxq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Z_¨vbymÜv‡bi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†m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m¤ú‡K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mswkøó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KZ©„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c‡ÿi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weeiYx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†ck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bvgB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cÖwZ‡e`b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Z_¨MZ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mZ¨wbô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weeiYx‡KB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cÖwZ‡e`b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>
              <a:buNone/>
            </a:pPr>
            <a:r>
              <a:rPr lang="en-US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cÖwZ‡e`b</a:t>
            </a:r>
            <a:r>
              <a:rPr lang="en-US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iPbvi</a:t>
            </a:r>
            <a:r>
              <a:rPr lang="en-US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jÿYxq</a:t>
            </a:r>
            <a:r>
              <a:rPr lang="en-US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w`K</a:t>
            </a:r>
            <a:endParaRPr lang="en-US" b="1" u="sng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mywbw`©ó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KvVv‡gv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mwVK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Z_¨;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Dc¯’vcbv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cwi‡ekbv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4|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cÖwZ‡e`‡bi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AvKvi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>
              <a:buNone/>
            </a:pPr>
            <a:r>
              <a:rPr lang="en-US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mvaviY</a:t>
            </a:r>
            <a:r>
              <a:rPr lang="en-US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cÖwZ‡e`‡bi</a:t>
            </a:r>
            <a:r>
              <a:rPr lang="en-US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KvVv‡gv</a:t>
            </a:r>
            <a:r>
              <a:rPr lang="en-US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AskwefvRb</a:t>
            </a:r>
            <a:endParaRPr lang="en-US" b="1" u="sng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wk‡ivbvg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m~Pbv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Ask;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welqe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¯‘;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4|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cªwZ‡e`‡Ki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bvg-wVKvbv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,¯^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vÿi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Ab¨vb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welq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u="sng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msev</a:t>
            </a:r>
            <a:r>
              <a:rPr lang="en-US" b="1" u="sng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b="1" u="sng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cÖwZ‡e`‡bi</a:t>
            </a:r>
            <a:r>
              <a:rPr lang="en-US" b="1" u="sng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u="sng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bgybv</a:t>
            </a:r>
            <a:endParaRPr lang="en-US" b="1" u="sng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b="1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moK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yN©Ubv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m¤ú‡K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msev`c‡Î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cÖKv‡ki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cÖwZ‡e`b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Zwi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	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dwi`cy‡ii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fvOvq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¦‡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iv‡W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ev‡mi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m‡½ †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U¤úyi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gy‡LvgywL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msN©l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	</a:t>
            </a:r>
            <a:r>
              <a:rPr lang="en-US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GKB </a:t>
            </a:r>
            <a:r>
              <a:rPr lang="en-US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cwiev‡ii</a:t>
            </a:r>
            <a:r>
              <a:rPr lang="en-US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4 </a:t>
            </a:r>
            <a:r>
              <a:rPr lang="en-US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Rbmn</a:t>
            </a:r>
            <a:r>
              <a:rPr lang="en-US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wbn‡Zi</a:t>
            </a:r>
            <a:r>
              <a:rPr lang="en-US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msL¨v</a:t>
            </a:r>
            <a:r>
              <a:rPr lang="en-US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7, </a:t>
            </a:r>
            <a:r>
              <a:rPr lang="en-US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AvnZ</a:t>
            </a:r>
            <a:r>
              <a:rPr lang="en-US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15।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¯^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msev``vZv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\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dwi`cyi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10 A‡±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vei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201৬\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MZKvj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dwi`cy‡ii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fvOvq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GK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gg©vwন্তK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moK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yN©vUbvq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7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wbnZ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15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AvnZ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wbnZ‡`i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GKB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cwiev‡ii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4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Rbmn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wkï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2Rb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gwnjv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fvOv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¦‡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iv‡Wi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2Uvi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hvÎxevnx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ev‡mi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m‡½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U¤úyi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gy‡LvgywL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msNl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yN©Ubv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N‡U|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wbnZ‡`i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mK‡jB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U¤úyi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hvÎx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Rvbv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†M‡Q, 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mvwe©K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cwien‡bi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hvÎxevnx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evmwU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XvKv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gv`vixcyi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hvevi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c‡_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fvOv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wek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¦‡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iv‡Wi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Kv‡Q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cŠuQ‡j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fvOv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dwi`cyiMvgx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U¤úyi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m‡½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gy‡LvgywL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msNl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N‡U| gvÎvwZwi³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hvÎxfwZ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U¤úywU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evBcvm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moK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n‡Z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M‡j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cÖavb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mo‡Ki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gvSvgvwS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G‡j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nVvr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BwÄb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eÜ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PvjK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U¤úywU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V‡j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ivস্তাi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GKcv‡k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bqvi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Av‡MB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wecixZw`K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†_‡K `ª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yZMvgx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evmwU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wbqš¿Y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i¶v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c‡i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gy‡LvgywL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msNl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N‡U| G‡Z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U¤úywU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m¤ú~Y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`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yg‡oÑgyP‡o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NUbv¯’‡jB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U¤úyi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PvjKmn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5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wbnZ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nvmcvZv‡j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bqvi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AviI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2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R‡bi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g„Zz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N‡U|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GQvovI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15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R‡bi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g‡Zv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AvnZ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G‡`i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4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R‡bi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Ae¯’v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Avk¼vRbK|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 </a:t>
            </a:r>
          </a:p>
          <a:p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wbnZ‡`i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GKB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cwiev‡ii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4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R‡bi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cwiPq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cvIqv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†M‡Q,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Zviv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n‡jv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dwi`cy‡ii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iwngv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LvZzb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(38),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nvwjgv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eMg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(50),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iZb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(10),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gwbi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(09)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fvOvi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mvMi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wgqv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(43),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KzÏym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Avjx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(56),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Kwig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kL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(55)|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NUbvi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fvOv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vbv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cywjk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evmwU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AvUK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cvi‡jI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PvjK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cvwj‡q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`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yN©Ubvi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vbxq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RbcÖwZwbwa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nvmcvZv‡j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Qy‡U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Av‡mb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AvnZ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hvÎx‡`i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wPwKrmvi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LuvRLei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†bb|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dwi`cyi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Rjv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cÖkvmb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wbnZ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hvÎx‡`i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cÖ‡Z¨K‡K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cÂvknvRvi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AvnZ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hvÎx‡`i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cÖ‡Z¨K‡K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weknvRvi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UvKv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mvnvh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NvlYv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|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 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 </a:t>
            </a:r>
            <a:endParaRPr lang="en-US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</a:pPr>
            <a:r>
              <a:rPr lang="en-US" sz="3600" b="1" u="sng" dirty="0" err="1" smtClean="0">
                <a:latin typeface="SutonnyMJ" pitchFamily="2" charset="0"/>
                <a:cs typeface="SutonnyMJ" pitchFamily="2" charset="0"/>
              </a:rPr>
              <a:t>cÖvwZôvwbK</a:t>
            </a:r>
            <a:r>
              <a:rPr lang="en-US" sz="36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latin typeface="SutonnyMJ" pitchFamily="2" charset="0"/>
                <a:cs typeface="SutonnyMJ" pitchFamily="2" charset="0"/>
              </a:rPr>
              <a:t>cÖwZ‡e`‡bi</a:t>
            </a:r>
            <a:r>
              <a:rPr lang="en-US" sz="36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u="sng" dirty="0" err="1" smtClean="0">
                <a:latin typeface="SutonnyMJ" pitchFamily="2" charset="0"/>
                <a:cs typeface="SutonnyMJ" pitchFamily="2" charset="0"/>
              </a:rPr>
              <a:t>bgybv</a:t>
            </a:r>
            <a:endParaRPr lang="en-US" sz="3600" b="1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2| ‡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Zvgvi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MÖš’vMvi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m¤ú‡K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cÖwZ‡e`b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jL</a:t>
            </a:r>
            <a:r>
              <a:rPr lang="en-US" sz="3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</a:t>
            </a:r>
            <a:endParaRPr lang="en-US" sz="36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ZvwiL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: 15/10/16</a:t>
            </a: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eivei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Aa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¨¶,</a:t>
            </a: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K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XvKv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welq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MÖš’vMvi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m¤úwK©Z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cÖwZ‡e`b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m~Î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: ¯§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viK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bs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- KcmK;1200/14</a:t>
            </a: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g‡nv`q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</a:t>
            </a:r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Avcbvi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wPwV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b¤^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(KcmK;1200/14;20/10/15)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gvZv‡eK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MÖš’vMv‡ii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eZ©gvb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Ae¯’v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m¤ú‡K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Z_¨vbymÜvbc~e©K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cÖwZ‡e`b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Avcbvi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m`q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AeMwZi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¨ †ck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n‡jvÑ</a:t>
            </a:r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 tmFilter="0,0; .5, 1; 1, 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rgbClr val="FF0000"/>
            </a:solidFill>
          </a:ln>
        </p:spPr>
        <p:txBody>
          <a:bodyPr>
            <a:normAutofit fontScale="47500" lnSpcReduction="20000"/>
          </a:bodyPr>
          <a:lstStyle/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1|K‡jR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MÖš’vMviwU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cÖwZôvi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m‡½ m‡½B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cÖwZwôZ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n‡qwQj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eBcÎ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µq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Kivq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Avkvbyiƒc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mg„w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×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mvwaZ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cÖwZôvjMœ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†_‡K µ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gvš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^‡q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K‡j‡Ri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QvÎ-QvÎxi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A‡bK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evo‡jI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cÖ‡qvR‡bi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w`KwU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D‡cw¶Z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K‡j‡Ri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Avw_©K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DbœwZ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n‡jI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MÖš’vMv‡ii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eivÏ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wQj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Kg|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2|MÖš’vMvi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cÖwZôvKv‡j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cÖwk¶YcÖvß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MÖš’vMvwiK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vKvq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cwiKwíZfv‡e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cwiPvwjZ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 ‡iwR÷vify³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eB‡qi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msL¨vi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m‡½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MÖš’vMv‡i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msL¨vi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m½wZ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3|K‡j‡R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hme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wel‡q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Abvm©Ñgv÷vm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©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Kvm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i‡q‡Q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mme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wel‡qi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†`wk-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we‡`wk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4|cvV¨eB I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weÁvbwelqK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ej‡jB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P‡j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5|weMZ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wZb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eQi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a‡i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bZzb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AvaywbK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ms¯‹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i‡Yi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Kbvi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c`‡¶c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bqv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hw`I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wk¶v_©x‡`i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KvQ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jvB‡eªwi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dv‡Ûi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evrmwiK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Puv`v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Zvjv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(100000/-) 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xN©w`b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hver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D³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dv‡Û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c‡o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6|eB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Kbv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eve`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cÖwZ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eQi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miKv‡ii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KvQ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†_‡K †h A_©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cvIqv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,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cÖ‡qvR‡bi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Zzjbvq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bMY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¨|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7|eB‡qi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ZvwjKv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Zwi‡Z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weÁvbm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¤§Z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cš’v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AbymiY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8|cy¯—‡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e¨e¯’v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i¶Yv‡e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¶‡Yi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e¨vcv‡i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Zgb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m‡PZbZv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QvÎ-QvÎx‡`i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Bmy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Kivi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e¨vcv‡iI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wbw`©ó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c×wZ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Abym„Z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n‡”Q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9| ¸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iyZ¡c~Y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eBmg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~‡n ¸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i“Z¡c~Y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c„ôvmg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~‡n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KvUv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-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Quovi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vM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10|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QvÎ-QvÎx‡`i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K_vevZ©vi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Kvi‡Y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MÖš’vMv‡i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e‡m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cov‡kvbvi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cwi‡ek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bB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11|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KwZcq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wk¶v_©x†K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webv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cÖ‡qvR‡bI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MÖš’vMv‡i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e‡m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AvÇv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w`‡Z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44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endParaRPr lang="en-US" sz="44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rgbClr val="FF0000"/>
            </a:solidFill>
          </a:ln>
        </p:spPr>
        <p:txBody>
          <a:bodyPr>
            <a:normAutofit fontScale="25000" lnSpcReduction="20000"/>
          </a:bodyPr>
          <a:lstStyle/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12|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MÖš’vMv‡i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gvU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eB‡qi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Kv‡bv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welqwfwËK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cwimsL¨vb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cvIqv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wb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|    </a:t>
            </a:r>
          </a:p>
          <a:p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GgZve¯’vq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wb¤œiƒc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mycvwik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KiwQ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hvi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ev¯Íevvq‡b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MÖš’vMviwU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QvÎ-QvÎx‡`i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_©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DcKv‡i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Avm‡Z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cv‡i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:</a:t>
            </a:r>
            <a:endParaRPr lang="en-US" sz="9600" b="1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AwZmZ¡i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MÖš’vMvwiK‡K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AvaywbK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K¨vUvjM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c×wZ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m¤ú‡K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cÖwk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¶‡Yi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e¨e¯’v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MÖš’vMv‡ii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mKj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cy¯Í‡Ki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wn‡me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MÖnY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kwgK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c×wZ‡Z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ZvwjKv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Zwi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QvÎ-QvÎx‡`i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cÖ‡qvR‡b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AviI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eBcÎ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µq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iKvi|G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‡¶‡Î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welq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wbe©vP‡b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AwaKZi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iyZ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¡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w`‡Z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4|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eBcÎ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evwo‡Z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Bmy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jvB‡eªwi‡Z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covi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e¨e¯’v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n‡e|G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R‡b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QvÎ-QvÎx‡`i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`y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ai‡bi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jvB‡eªwi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KvW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Bmy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iKvi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5|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eB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hv‡Z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Pzwi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wKsev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c„ôv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wQu‡o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/†K‡U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wb‡q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hvIqv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jvB‡eªwi‡Z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K¬vRW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&amp;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mvwK©W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K¨v‡giv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jvMv‡Z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6|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MÖš’vMv‡ii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¨ ¯^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Zš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¿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Znwej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M‡o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Zzj‡Z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Zv‡Z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wk¶v_©x‡`i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qv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evwl©K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Puv`vi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h‡_vchy³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e¨envi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wbwðZ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 </a:t>
            </a:r>
          </a:p>
          <a:p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m‡e©vcwi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MÖš’vMv‡ii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mwVK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Dbœqb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ZË¡veav‡bi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MÖš’vMvi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KwgwU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MVb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Ici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vwqZ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¡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Ac©Y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Ki‡j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MÖš’vMv‡ii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mvwe©K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DbœwZ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wbwðZ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hv‡e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Avgvi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9600" b="1" dirty="0" err="1" smtClean="0">
                <a:latin typeface="SutonnyMJ" pitchFamily="2" charset="0"/>
                <a:cs typeface="SutonnyMJ" pitchFamily="2" charset="0"/>
              </a:rPr>
              <a:t>wek¦vm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 </a:t>
            </a:r>
            <a:r>
              <a:rPr lang="en-US" sz="9600" b="1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5600" b="1" dirty="0" err="1" smtClean="0">
                <a:latin typeface="SutonnyMJ" pitchFamily="2" charset="0"/>
                <a:cs typeface="SutonnyMJ" pitchFamily="2" charset="0"/>
              </a:rPr>
              <a:t>webxZ</a:t>
            </a:r>
            <a:endParaRPr lang="en-US" sz="5600" b="1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5600" b="1" dirty="0" smtClean="0">
                <a:latin typeface="SutonnyMJ" pitchFamily="2" charset="0"/>
                <a:cs typeface="SutonnyMJ" pitchFamily="2" charset="0"/>
              </a:rPr>
              <a:t>ÔLÕ</a:t>
            </a:r>
          </a:p>
          <a:p>
            <a:r>
              <a:rPr lang="en-US" sz="5600" b="1" dirty="0" err="1" smtClean="0">
                <a:latin typeface="SutonnyMJ" pitchFamily="2" charset="0"/>
                <a:cs typeface="SutonnyMJ" pitchFamily="2" charset="0"/>
              </a:rPr>
              <a:t>Øv`k</a:t>
            </a:r>
            <a:r>
              <a:rPr lang="en-US" sz="56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5600" b="1" dirty="0" err="1" smtClean="0">
                <a:latin typeface="SutonnyMJ" pitchFamily="2" charset="0"/>
                <a:cs typeface="SutonnyMJ" pitchFamily="2" charset="0"/>
              </a:rPr>
              <a:t>kªwY</a:t>
            </a:r>
            <a:r>
              <a:rPr lang="en-US" sz="5600" b="1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5600" b="1" dirty="0" err="1" smtClean="0">
                <a:latin typeface="SutonnyMJ" pitchFamily="2" charset="0"/>
                <a:cs typeface="SutonnyMJ" pitchFamily="2" charset="0"/>
              </a:rPr>
              <a:t>weÁvb</a:t>
            </a:r>
            <a:r>
              <a:rPr lang="en-US" sz="5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600" b="1" dirty="0" err="1" smtClean="0">
                <a:latin typeface="SutonnyMJ" pitchFamily="2" charset="0"/>
                <a:cs typeface="SutonnyMJ" pitchFamily="2" charset="0"/>
              </a:rPr>
              <a:t>wefvM</a:t>
            </a:r>
            <a:endParaRPr lang="en-US" sz="5600" b="1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5600" b="1" dirty="0" smtClean="0">
                <a:latin typeface="SutonnyMJ" pitchFamily="2" charset="0"/>
                <a:cs typeface="SutonnyMJ" pitchFamily="2" charset="0"/>
              </a:rPr>
              <a:t>ÔKÕ </a:t>
            </a:r>
            <a:r>
              <a:rPr lang="en-US" sz="5600" b="1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5600" b="1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5600" b="1" dirty="0" err="1" smtClean="0">
                <a:latin typeface="SutonnyMJ" pitchFamily="2" charset="0"/>
                <a:cs typeface="SutonnyMJ" pitchFamily="2" charset="0"/>
              </a:rPr>
              <a:t>XvKv</a:t>
            </a:r>
            <a:r>
              <a:rPr lang="en-US" sz="5600" b="1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>
              <a:buNone/>
            </a:pPr>
            <a:r>
              <a:rPr lang="en-US" sz="5600" b="1" dirty="0" smtClean="0">
                <a:latin typeface="SutonnyMJ" pitchFamily="2" charset="0"/>
                <a:cs typeface="SutonnyMJ" pitchFamily="2" charset="0"/>
              </a:rPr>
              <a:t> </a:t>
            </a:r>
            <a:endParaRPr lang="en-US" sz="42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200" dirty="0" smtClean="0">
                <a:latin typeface="SutonnyMJ" pitchFamily="2" charset="0"/>
                <a:cs typeface="SutonnyMJ" pitchFamily="2" charset="0"/>
              </a:rPr>
              <a:t> </a:t>
            </a: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971800"/>
          </a:xfrm>
          <a:solidFill>
            <a:srgbClr val="FFFF00"/>
          </a:solidFill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sz="5300" b="1" dirty="0" smtClean="0"/>
              <a:t>				</a:t>
            </a:r>
            <a:br>
              <a:rPr lang="en-US" sz="5300" b="1" dirty="0" smtClean="0"/>
            </a:br>
            <a:r>
              <a:rPr lang="en-US" sz="5300" b="1" dirty="0" smtClean="0"/>
              <a:t>	</a:t>
            </a:r>
            <a:r>
              <a:rPr lang="en-US" sz="5300" b="1" dirty="0" smtClean="0"/>
              <a:t>		</a:t>
            </a:r>
            <a:r>
              <a:rPr lang="en-US" sz="5300" b="1" dirty="0" err="1" smtClean="0"/>
              <a:t>মূল্যায়ন</a:t>
            </a:r>
            <a:r>
              <a:rPr lang="en-US" sz="5300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প্রতিবেদনের</a:t>
            </a:r>
            <a:r>
              <a:rPr lang="en-US" dirty="0" smtClean="0"/>
              <a:t> </a:t>
            </a:r>
            <a:r>
              <a:rPr lang="en-US" dirty="0" err="1" smtClean="0"/>
              <a:t>সংজ্ঞাসহ</a:t>
            </a:r>
            <a:r>
              <a:rPr lang="en-US" dirty="0" smtClean="0"/>
              <a:t> </a:t>
            </a:r>
            <a:r>
              <a:rPr lang="en-US" sz="4000" dirty="0" err="1" smtClean="0"/>
              <a:t>একটি</a:t>
            </a:r>
            <a:r>
              <a:rPr lang="en-US" sz="4000" dirty="0" smtClean="0"/>
              <a:t> </a:t>
            </a:r>
            <a:r>
              <a:rPr lang="en-US" sz="3600" dirty="0" err="1" smtClean="0"/>
              <a:t>প্রতিবেদনের</a:t>
            </a:r>
            <a:r>
              <a:rPr lang="en-US" sz="4000" dirty="0" smtClean="0"/>
              <a:t> </a:t>
            </a:r>
            <a:r>
              <a:rPr lang="en-US" sz="4000" dirty="0" err="1" smtClean="0"/>
              <a:t>অংশ</a:t>
            </a:r>
            <a:r>
              <a:rPr lang="en-US" sz="4000" dirty="0" smtClean="0"/>
              <a:t> </a:t>
            </a:r>
            <a:r>
              <a:rPr lang="en-US" sz="4000" dirty="0" err="1" smtClean="0"/>
              <a:t>বিভাজনের</a:t>
            </a:r>
            <a:r>
              <a:rPr lang="en-US" sz="4000" dirty="0" smtClean="0"/>
              <a:t> </a:t>
            </a:r>
            <a:r>
              <a:rPr lang="en-US" sz="4000" dirty="0" err="1" smtClean="0"/>
              <a:t>পরিকাঠামো</a:t>
            </a:r>
            <a:r>
              <a:rPr lang="en-US" sz="4000" dirty="0" smtClean="0"/>
              <a:t>  </a:t>
            </a:r>
            <a:r>
              <a:rPr lang="en-US" sz="4000" dirty="0" err="1" smtClean="0"/>
              <a:t>উদাহরণসহ</a:t>
            </a:r>
            <a:r>
              <a:rPr lang="en-US" sz="4000" dirty="0" smtClean="0"/>
              <a:t> </a:t>
            </a:r>
            <a:r>
              <a:rPr lang="en-US" sz="4000" dirty="0" err="1" smtClean="0"/>
              <a:t>বলো</a:t>
            </a:r>
            <a:r>
              <a:rPr lang="en-US" sz="4000" dirty="0" smtClean="0"/>
              <a:t>।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2971800"/>
            <a:ext cx="9144000" cy="3886200"/>
          </a:xfr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en-US" sz="4000" b="1" dirty="0" smtClean="0"/>
          </a:p>
          <a:p>
            <a:pPr algn="ctr">
              <a:buNone/>
            </a:pPr>
            <a:r>
              <a:rPr lang="en-US" sz="4000" b="1" dirty="0" err="1" smtClean="0"/>
              <a:t>বাড়ির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কাজ</a:t>
            </a:r>
            <a:r>
              <a:rPr lang="en-US" sz="4000" b="1" dirty="0" smtClean="0"/>
              <a:t>: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err="1" smtClean="0"/>
              <a:t>যে</a:t>
            </a:r>
            <a:r>
              <a:rPr lang="en-US" sz="4000" dirty="0" smtClean="0"/>
              <a:t> </a:t>
            </a:r>
            <a:r>
              <a:rPr lang="en-US" sz="4000" dirty="0" err="1" smtClean="0"/>
              <a:t>কোন</a:t>
            </a:r>
            <a:r>
              <a:rPr lang="en-US" sz="4000" dirty="0" smtClean="0"/>
              <a:t> </a:t>
            </a:r>
            <a:r>
              <a:rPr lang="en-US" sz="4000" dirty="0" err="1" smtClean="0"/>
              <a:t>বিষয়</a:t>
            </a:r>
            <a:r>
              <a:rPr lang="en-US" sz="4000" dirty="0" smtClean="0"/>
              <a:t> </a:t>
            </a:r>
            <a:r>
              <a:rPr lang="en-US" sz="4000" dirty="0" err="1" smtClean="0"/>
              <a:t>অবলম্বনে</a:t>
            </a:r>
            <a:r>
              <a:rPr lang="en-US" sz="4000" dirty="0" smtClean="0"/>
              <a:t> </a:t>
            </a:r>
            <a:r>
              <a:rPr lang="en-US" sz="4000" dirty="0" err="1" smtClean="0"/>
              <a:t>একটি</a:t>
            </a:r>
            <a:r>
              <a:rPr lang="en-US" sz="4000" dirty="0" smtClean="0"/>
              <a:t> </a:t>
            </a:r>
            <a:r>
              <a:rPr lang="en-US" sz="4000" dirty="0" err="1" smtClean="0"/>
              <a:t>সংবাদ</a:t>
            </a:r>
            <a:r>
              <a:rPr lang="en-US" sz="4000" dirty="0" smtClean="0"/>
              <a:t> </a:t>
            </a:r>
            <a:r>
              <a:rPr lang="en-US" sz="4000" dirty="0" err="1" smtClean="0"/>
              <a:t>প্রতিবেদন</a:t>
            </a:r>
            <a:r>
              <a:rPr lang="en-US" sz="4000" dirty="0" smtClean="0"/>
              <a:t> </a:t>
            </a:r>
            <a:r>
              <a:rPr lang="en-US" sz="4000" dirty="0" err="1" smtClean="0"/>
              <a:t>লিখে</a:t>
            </a:r>
            <a:r>
              <a:rPr lang="en-US" sz="4000" dirty="0" smtClean="0"/>
              <a:t> </a:t>
            </a:r>
            <a:r>
              <a:rPr lang="en-US" sz="4000" dirty="0" err="1" smtClean="0"/>
              <a:t>আনবে</a:t>
            </a:r>
            <a:r>
              <a:rPr lang="en-US" sz="4000" dirty="0" smtClean="0"/>
              <a:t>।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en-US" sz="8800" dirty="0" smtClean="0"/>
          </a:p>
          <a:p>
            <a:pPr algn="ctr">
              <a:buNone/>
            </a:pPr>
            <a:r>
              <a:rPr lang="en-US" sz="16600" b="1" dirty="0" err="1" smtClean="0">
                <a:solidFill>
                  <a:srgbClr val="FF0000"/>
                </a:solidFill>
              </a:rPr>
              <a:t>ধন্যবাদ</a:t>
            </a:r>
            <a:endParaRPr lang="en-US" sz="1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rgbClr val="92D050"/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b="1" dirty="0" err="1" smtClean="0"/>
              <a:t>বাংলা</a:t>
            </a:r>
            <a:r>
              <a:rPr lang="en-US" b="1" dirty="0" smtClean="0"/>
              <a:t> </a:t>
            </a:r>
            <a:r>
              <a:rPr lang="en-US" b="1" dirty="0" err="1" smtClean="0"/>
              <a:t>দ্বিতীয়</a:t>
            </a:r>
            <a:r>
              <a:rPr lang="en-US" b="1" dirty="0" smtClean="0"/>
              <a:t> </a:t>
            </a:r>
            <a:r>
              <a:rPr lang="en-US" b="1" dirty="0" err="1" smtClean="0"/>
              <a:t>পত্র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নি</a:t>
            </a:r>
            <a:r>
              <a:rPr lang="en-US" b="1" dirty="0" err="1" smtClean="0">
                <a:latin typeface="SutonnyMJ" pitchFamily="2" charset="0"/>
                <a:cs typeface="SutonnyMJ" pitchFamily="2" charset="0"/>
              </a:rPr>
              <a:t>w</a:t>
            </a:r>
            <a:r>
              <a:rPr lang="en-US" b="1" dirty="0" err="1" smtClean="0"/>
              <a:t>র্মতি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sz="6600" b="1" u="sng" dirty="0" smtClean="0"/>
          </a:p>
          <a:p>
            <a:pPr algn="ctr">
              <a:buNone/>
            </a:pPr>
            <a:r>
              <a:rPr lang="en-US" sz="6600" b="1" u="sng" dirty="0" err="1" smtClean="0"/>
              <a:t>আজকের</a:t>
            </a:r>
            <a:r>
              <a:rPr lang="en-US" sz="6600" b="1" u="sng" dirty="0" smtClean="0"/>
              <a:t> </a:t>
            </a:r>
            <a:r>
              <a:rPr lang="en-US" sz="6600" b="1" u="sng" dirty="0" err="1" smtClean="0"/>
              <a:t>পাঠ</a:t>
            </a:r>
            <a:r>
              <a:rPr lang="en-US" sz="6600" b="1" u="sng" dirty="0" smtClean="0"/>
              <a:t>: </a:t>
            </a:r>
            <a:r>
              <a:rPr lang="en-US" sz="6600" b="1" u="sng" dirty="0" err="1" smtClean="0"/>
              <a:t>ভাষণ</a:t>
            </a:r>
            <a:endParaRPr lang="en-US" sz="6600" b="1" u="sng" dirty="0" smtClean="0"/>
          </a:p>
          <a:p>
            <a:pPr algn="ctr">
              <a:buNone/>
            </a:pPr>
            <a:endParaRPr lang="en-US" sz="6600" b="1" u="sng" dirty="0" smtClean="0"/>
          </a:p>
          <a:p>
            <a:pPr>
              <a:buNone/>
            </a:pPr>
            <a:r>
              <a:rPr lang="en-US" sz="4000" b="1" dirty="0" smtClean="0"/>
              <a:t>	</a:t>
            </a:r>
            <a:r>
              <a:rPr lang="en-US" sz="4000" b="1" dirty="0" err="1" smtClean="0"/>
              <a:t>কোন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বিষয়বস্তু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সম্পর্কে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বস্তুনিষ্ঠ</a:t>
            </a:r>
            <a:r>
              <a:rPr lang="en-US" sz="4000" b="1" dirty="0" smtClean="0"/>
              <a:t>, </a:t>
            </a:r>
            <a:r>
              <a:rPr lang="en-US" sz="4000" b="1" dirty="0" err="1" smtClean="0"/>
              <a:t>সাবলীল</a:t>
            </a:r>
            <a:r>
              <a:rPr lang="en-US" sz="4000" b="1" dirty="0" smtClean="0"/>
              <a:t>, </a:t>
            </a:r>
            <a:r>
              <a:rPr lang="en-US" sz="4000" b="1" dirty="0" err="1" smtClean="0"/>
              <a:t>শ্রুতিমধুর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এবং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নিয়মসিদ্ধ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বক্তৃতাকে</a:t>
            </a:r>
            <a:r>
              <a:rPr lang="en-US" sz="4000" b="1" dirty="0" smtClean="0"/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ভাষণ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বলে</a:t>
            </a:r>
            <a:r>
              <a:rPr lang="en-US" sz="4000" b="1" dirty="0" smtClean="0"/>
              <a:t>।</a:t>
            </a:r>
            <a:endParaRPr lang="en-US" sz="4000" b="1" dirty="0" smtClean="0"/>
          </a:p>
          <a:p>
            <a:pPr>
              <a:buNone/>
            </a:pPr>
            <a:endParaRPr lang="en-US" sz="2800" b="1" u="sng" dirty="0" smtClean="0"/>
          </a:p>
          <a:p>
            <a:pPr>
              <a:buNone/>
            </a:pPr>
            <a:endParaRPr lang="en-US" sz="6600" b="1" u="sng" dirty="0" smtClean="0"/>
          </a:p>
          <a:p>
            <a:pPr>
              <a:buNone/>
            </a:pPr>
            <a:endParaRPr lang="en-US" sz="6600" b="1" u="sng" dirty="0" smtClean="0"/>
          </a:p>
          <a:p>
            <a:pPr>
              <a:buNone/>
            </a:pPr>
            <a:endParaRPr lang="en-US" sz="6600" b="1" u="sng" dirty="0" smtClean="0"/>
          </a:p>
          <a:p>
            <a:pPr>
              <a:buNone/>
            </a:pPr>
            <a:endParaRPr lang="en-US" sz="6600" b="1" u="sng" dirty="0" smtClean="0"/>
          </a:p>
        </p:txBody>
      </p:sp>
      <p:sp>
        <p:nvSpPr>
          <p:cNvPr id="4" name="Rectangle 3"/>
          <p:cNvSpPr/>
          <p:nvPr/>
        </p:nvSpPr>
        <p:spPr>
          <a:xfrm>
            <a:off x="7239000" y="1828800"/>
            <a:ext cx="1600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পাঠ-১/১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ppy field of poppies flower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86000" y="0"/>
            <a:ext cx="457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 err="1" smtClean="0">
                <a:solidFill>
                  <a:srgbClr val="FF0000"/>
                </a:solidFill>
              </a:rPr>
              <a:t>স্বা</a:t>
            </a:r>
            <a:endParaRPr lang="en-US" sz="80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8000" b="1" dirty="0" smtClean="0">
                <a:solidFill>
                  <a:srgbClr val="FF0000"/>
                </a:solidFill>
              </a:rPr>
              <a:t>গ</a:t>
            </a:r>
          </a:p>
          <a:p>
            <a:pPr algn="ctr"/>
            <a:r>
              <a:rPr lang="en-US" sz="8000" b="1" dirty="0" smtClean="0">
                <a:solidFill>
                  <a:srgbClr val="FF0000"/>
                </a:solidFill>
              </a:rPr>
              <a:t>ত</a:t>
            </a:r>
          </a:p>
          <a:p>
            <a:pPr algn="ctr"/>
            <a:r>
              <a:rPr lang="en-US" sz="8000" b="1" dirty="0" smtClean="0">
                <a:solidFill>
                  <a:srgbClr val="FF0000"/>
                </a:solidFill>
              </a:rPr>
              <a:t>ম</a:t>
            </a:r>
            <a:endParaRPr lang="en-US" sz="8000" dirty="0"/>
          </a:p>
        </p:txBody>
      </p:sp>
      <p:pic>
        <p:nvPicPr>
          <p:cNvPr id="6" name="Picture 5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0"/>
            <a:ext cx="914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38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b="1" dirty="0" err="1" smtClean="0"/>
              <a:t>পূর্বপাঠ</a:t>
            </a:r>
            <a:r>
              <a:rPr lang="en-US" sz="4900" b="1" dirty="0" smtClean="0"/>
              <a:t> </a:t>
            </a:r>
            <a:r>
              <a:rPr lang="en-US" sz="4900" b="1" dirty="0" err="1" smtClean="0"/>
              <a:t>যাচাই</a:t>
            </a: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প্রতিবেদন</a:t>
            </a:r>
            <a:r>
              <a:rPr lang="en-US" b="1" dirty="0" smtClean="0"/>
              <a:t> </a:t>
            </a:r>
            <a:r>
              <a:rPr lang="en-US" b="1" dirty="0" err="1" smtClean="0"/>
              <a:t>অনুশীলন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44196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 err="1" smtClean="0"/>
              <a:t>আজকের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পাঠ</a:t>
            </a:r>
            <a:endParaRPr lang="en-US" sz="5400" b="1" dirty="0" smtClean="0"/>
          </a:p>
          <a:p>
            <a:pPr algn="ctr">
              <a:buNone/>
            </a:pPr>
            <a:endParaRPr lang="en-US" sz="5400" b="1" dirty="0" smtClean="0"/>
          </a:p>
          <a:p>
            <a:pPr algn="ctr">
              <a:buNone/>
            </a:pPr>
            <a:r>
              <a:rPr lang="en-US" sz="5400" b="1" dirty="0" smtClean="0"/>
              <a:t> </a:t>
            </a:r>
            <a:r>
              <a:rPr lang="en-US" sz="5400" b="1" dirty="0" err="1" smtClean="0"/>
              <a:t>খুদে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বার্তা</a:t>
            </a:r>
            <a:endParaRPr lang="en-US" sz="5400" b="1" dirty="0" smtClean="0"/>
          </a:p>
          <a:p>
            <a:pPr>
              <a:buNone/>
            </a:pPr>
            <a:endParaRPr lang="en-US" sz="4000" b="1" dirty="0"/>
          </a:p>
        </p:txBody>
      </p:sp>
      <p:sp>
        <p:nvSpPr>
          <p:cNvPr id="6" name="Rectangle 5"/>
          <p:cNvSpPr/>
          <p:nvPr/>
        </p:nvSpPr>
        <p:spPr>
          <a:xfrm>
            <a:off x="7086600" y="4572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পাঠ-১/১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5400" b="1" dirty="0" err="1" smtClean="0"/>
              <a:t>শিখনফল</a:t>
            </a:r>
            <a:r>
              <a:rPr lang="en-US" sz="5400" b="1" dirty="0" smtClean="0"/>
              <a:t>:</a:t>
            </a:r>
            <a:r>
              <a:rPr lang="en-US" sz="5400" dirty="0" smtClean="0"/>
              <a:t> </a:t>
            </a:r>
            <a:endParaRPr lang="en-US" sz="5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92D050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4000" b="1" dirty="0" err="1" smtClean="0"/>
              <a:t>প্রাসঙ্গিক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বিষয়ে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খুদে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বার্তা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লিখতে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পারবে</a:t>
            </a:r>
            <a:r>
              <a:rPr lang="en-US" sz="4000" b="1" dirty="0" smtClean="0"/>
              <a:t>।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ln w="762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b="1" i="1" u="sng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Ly‡` </a:t>
            </a:r>
            <a:r>
              <a:rPr lang="en-US" b="1" i="1" u="sng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evZ©vi</a:t>
            </a:r>
            <a:r>
              <a:rPr lang="en-US" b="1" i="1" u="sng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i="1" u="sng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bgybv</a:t>
            </a:r>
            <a:endParaRPr lang="en-US" b="1" u="sng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c‡njv</a:t>
            </a:r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ˆ</a:t>
            </a:r>
            <a:r>
              <a:rPr lang="en-US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ekv‡Li</a:t>
            </a:r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ï‡f”Qv</a:t>
            </a:r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Rvwb‡q</a:t>
            </a:r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eÜz‡K</a:t>
            </a:r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Ly‡` </a:t>
            </a:r>
            <a:r>
              <a:rPr lang="en-US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evZ©v</a:t>
            </a:r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wcÖq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K,</a:t>
            </a:r>
          </a:p>
          <a:p>
            <a:pPr algn="l"/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ïf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beel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©|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cy‡iv‡bv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eQ‡ii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Riv-RxY©Zv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NywP‡q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Abvwej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myL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mg„w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×‡Z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f‡i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DVyK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Zvgvi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Rxeb</a:t>
            </a:r>
            <a:r>
              <a:rPr lang="en-US" dirty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algn="l"/>
            <a:r>
              <a:rPr lang="en-US" dirty="0">
                <a:solidFill>
                  <a:schemeClr val="tx1"/>
                </a:solidFill>
                <a:cs typeface="SutonnyMJ" pitchFamily="2" charset="0"/>
              </a:rPr>
              <a:t>sender :</a:t>
            </a:r>
          </a:p>
          <a:p>
            <a:pPr algn="l"/>
            <a:r>
              <a:rPr lang="en-US" dirty="0">
                <a:solidFill>
                  <a:schemeClr val="tx1"/>
                </a:solidFill>
                <a:cs typeface="SutonnyMJ" pitchFamily="2" charset="0"/>
              </a:rPr>
              <a:t>(no name)</a:t>
            </a:r>
          </a:p>
          <a:p>
            <a:pPr algn="l"/>
            <a:r>
              <a:rPr lang="en-US" dirty="0">
                <a:solidFill>
                  <a:schemeClr val="tx1"/>
                </a:solidFill>
                <a:cs typeface="SutonnyMJ" pitchFamily="2" charset="0"/>
              </a:rPr>
              <a:t>+880191......</a:t>
            </a:r>
          </a:p>
          <a:p>
            <a:pPr algn="l"/>
            <a:r>
              <a:rPr lang="en-US" dirty="0">
                <a:solidFill>
                  <a:schemeClr val="tx1"/>
                </a:solidFill>
                <a:cs typeface="SutonnyMJ" pitchFamily="2" charset="0"/>
              </a:rPr>
              <a:t>Received :</a:t>
            </a:r>
          </a:p>
          <a:p>
            <a:pPr algn="l"/>
            <a:r>
              <a:rPr lang="en-US" dirty="0">
                <a:solidFill>
                  <a:schemeClr val="tx1"/>
                </a:solidFill>
                <a:cs typeface="SutonnyMJ" pitchFamily="2" charset="0"/>
              </a:rPr>
              <a:t>10:42:20 am</a:t>
            </a:r>
          </a:p>
          <a:p>
            <a:pPr algn="l"/>
            <a:r>
              <a:rPr lang="en-US" dirty="0">
                <a:solidFill>
                  <a:schemeClr val="tx1"/>
                </a:solidFill>
                <a:cs typeface="SutonnyMJ" pitchFamily="2" charset="0"/>
              </a:rPr>
              <a:t>14 April- </a:t>
            </a:r>
            <a:r>
              <a:rPr lang="en-US" dirty="0" smtClean="0">
                <a:solidFill>
                  <a:schemeClr val="tx1"/>
                </a:solidFill>
                <a:cs typeface="SutonnyMJ" pitchFamily="2" charset="0"/>
              </a:rPr>
              <a:t>2016</a:t>
            </a:r>
            <a:endParaRPr lang="en-US" dirty="0">
              <a:solidFill>
                <a:schemeClr val="tx1"/>
              </a:solidFill>
              <a:cs typeface="SutonnyMJ" pitchFamily="2" charset="0"/>
            </a:endParaRP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2| ÒZ_¨ </a:t>
            </a:r>
            <a:r>
              <a:rPr lang="en-US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AwaKvi</a:t>
            </a:r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AvBb</a:t>
            </a:r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m¤ú‡K</a:t>
            </a:r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RvbybÓ</a:t>
            </a:r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kxl©K</a:t>
            </a:r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miKvwi</a:t>
            </a:r>
            <a:r>
              <a:rPr lang="en-US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Ly‡`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evZ©v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dirty="0">
                <a:latin typeface="SutonnyMJ" pitchFamily="2" charset="0"/>
                <a:cs typeface="SutonnyMJ" pitchFamily="2" charset="0"/>
              </a:rPr>
              <a:t>Z_¨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AwaKvi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AvBb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m¤ú‡K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Rvbyb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 Z_¨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c‡Z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miKvwi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I †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emiKvwi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ß‡ii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vwqZ¡cÖvß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Kg©KZ©vi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wbKU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Av‡e`b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Kiyb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AviI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Rvb‡Z</a:t>
            </a:r>
            <a:r>
              <a:rPr lang="en-US" dirty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dirty="0" err="1">
                <a:latin typeface="SutonnyMJ" pitchFamily="2" charset="0"/>
                <a:cs typeface="SutonnyMJ" pitchFamily="2" charset="0"/>
              </a:rPr>
              <a:t>Lyb</a:t>
            </a:r>
            <a:endParaRPr lang="en-US" dirty="0">
              <a:latin typeface="SutonnyMJ" pitchFamily="2" charset="0"/>
              <a:cs typeface="SutonnyMJ" pitchFamily="2" charset="0"/>
            </a:endParaRPr>
          </a:p>
          <a:p>
            <a:r>
              <a:rPr lang="en-US" dirty="0"/>
              <a:t>W.W.W. info.com.gov.bd</a:t>
            </a:r>
          </a:p>
          <a:p>
            <a:r>
              <a:rPr lang="en-US" dirty="0"/>
              <a:t>sender:</a:t>
            </a:r>
          </a:p>
          <a:p>
            <a:r>
              <a:rPr lang="en-US" dirty="0"/>
              <a:t>(no name)</a:t>
            </a:r>
          </a:p>
          <a:p>
            <a:r>
              <a:rPr lang="en-US" dirty="0" err="1"/>
              <a:t>Govt</a:t>
            </a:r>
            <a:r>
              <a:rPr lang="en-US" dirty="0"/>
              <a:t> info</a:t>
            </a:r>
          </a:p>
          <a:p>
            <a:r>
              <a:rPr lang="en-US" dirty="0"/>
              <a:t>Received:</a:t>
            </a:r>
          </a:p>
          <a:p>
            <a:r>
              <a:rPr lang="en-US" dirty="0"/>
              <a:t>10:30:25 am</a:t>
            </a:r>
          </a:p>
          <a:p>
            <a:r>
              <a:rPr lang="en-US" dirty="0"/>
              <a:t>10 </a:t>
            </a:r>
            <a:r>
              <a:rPr lang="en-US" dirty="0" smtClean="0"/>
              <a:t>jun-2016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971800"/>
          </a:xfrm>
          <a:solidFill>
            <a:srgbClr val="FFFF00"/>
          </a:solidFill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sz="5300" b="1" dirty="0" smtClean="0"/>
              <a:t>				</a:t>
            </a:r>
            <a:br>
              <a:rPr lang="en-US" sz="5300" b="1" dirty="0" smtClean="0"/>
            </a:br>
            <a:r>
              <a:rPr lang="en-US" sz="5300" b="1" dirty="0" smtClean="0"/>
              <a:t>	</a:t>
            </a:r>
            <a:r>
              <a:rPr lang="en-US" sz="5300" b="1" dirty="0" smtClean="0"/>
              <a:t>		</a:t>
            </a:r>
            <a:r>
              <a:rPr lang="en-US" sz="5300" b="1" dirty="0" err="1" smtClean="0"/>
              <a:t>মূল্যায়ন</a:t>
            </a:r>
            <a:r>
              <a:rPr lang="en-US" sz="5300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নির্ধারিত</a:t>
            </a:r>
            <a:r>
              <a:rPr lang="en-US" dirty="0" smtClean="0"/>
              <a:t> </a:t>
            </a:r>
            <a:r>
              <a:rPr lang="en-US" dirty="0" err="1" smtClean="0"/>
              <a:t>বিষয়</a:t>
            </a:r>
            <a:r>
              <a:rPr lang="en-US" dirty="0" smtClean="0"/>
              <a:t> </a:t>
            </a:r>
            <a:r>
              <a:rPr lang="en-US" dirty="0" err="1" smtClean="0"/>
              <a:t>অবলম্বনে</a:t>
            </a:r>
            <a:r>
              <a:rPr lang="en-US" dirty="0" smtClean="0"/>
              <a:t> </a:t>
            </a:r>
            <a:r>
              <a:rPr lang="en-US" dirty="0" err="1" smtClean="0"/>
              <a:t>একটি</a:t>
            </a:r>
            <a:r>
              <a:rPr lang="en-US" dirty="0" smtClean="0"/>
              <a:t> </a:t>
            </a:r>
            <a:r>
              <a:rPr lang="en-US" dirty="0" err="1" smtClean="0"/>
              <a:t>খুদে</a:t>
            </a:r>
            <a:r>
              <a:rPr lang="en-US" dirty="0" smtClean="0"/>
              <a:t> </a:t>
            </a:r>
            <a:r>
              <a:rPr lang="en-US" dirty="0" err="1" smtClean="0"/>
              <a:t>বার্তা</a:t>
            </a:r>
            <a:r>
              <a:rPr lang="en-US" dirty="0" smtClean="0"/>
              <a:t> </a:t>
            </a:r>
            <a:r>
              <a:rPr lang="en-US" dirty="0" err="1" smtClean="0"/>
              <a:t>লেখ</a:t>
            </a:r>
            <a:r>
              <a:rPr lang="en-US" dirty="0" smtClean="0"/>
              <a:t>।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2971800"/>
            <a:ext cx="9144000" cy="3886200"/>
          </a:xfr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en-US" sz="4000" b="1" dirty="0" smtClean="0"/>
          </a:p>
          <a:p>
            <a:pPr algn="ctr">
              <a:buNone/>
            </a:pPr>
            <a:r>
              <a:rPr lang="en-US" sz="4000" b="1" dirty="0" err="1" smtClean="0"/>
              <a:t>বাড়ির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কাজ</a:t>
            </a:r>
            <a:r>
              <a:rPr lang="en-US" sz="4000" b="1" dirty="0" smtClean="0"/>
              <a:t>: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err="1" smtClean="0"/>
              <a:t>যে</a:t>
            </a:r>
            <a:r>
              <a:rPr lang="en-US" sz="4000" dirty="0" smtClean="0"/>
              <a:t> </a:t>
            </a:r>
            <a:r>
              <a:rPr lang="en-US" sz="4000" dirty="0" err="1" smtClean="0"/>
              <a:t>কোন</a:t>
            </a:r>
            <a:r>
              <a:rPr lang="en-US" sz="4000" dirty="0" smtClean="0"/>
              <a:t> </a:t>
            </a:r>
            <a:r>
              <a:rPr lang="en-US" sz="4000" dirty="0" err="1" smtClean="0"/>
              <a:t>বিষয়</a:t>
            </a:r>
            <a:r>
              <a:rPr lang="en-US" sz="4000" dirty="0" smtClean="0"/>
              <a:t> </a:t>
            </a:r>
            <a:r>
              <a:rPr lang="en-US" sz="4000" dirty="0" err="1" smtClean="0"/>
              <a:t>অবলম্বনে</a:t>
            </a:r>
            <a:r>
              <a:rPr lang="en-US" sz="4000" dirty="0" smtClean="0"/>
              <a:t> </a:t>
            </a:r>
            <a:r>
              <a:rPr lang="en-US" sz="4000" dirty="0" err="1" smtClean="0"/>
              <a:t>একটি</a:t>
            </a:r>
            <a:r>
              <a:rPr lang="en-US" sz="4000" dirty="0" smtClean="0"/>
              <a:t> </a:t>
            </a:r>
            <a:r>
              <a:rPr lang="en-US" sz="4000" dirty="0" err="1" smtClean="0"/>
              <a:t>খুদে</a:t>
            </a:r>
            <a:r>
              <a:rPr lang="en-US" sz="4000" dirty="0" smtClean="0"/>
              <a:t> </a:t>
            </a:r>
            <a:r>
              <a:rPr lang="en-US" sz="4000" dirty="0" err="1" smtClean="0"/>
              <a:t>বার্তা</a:t>
            </a:r>
            <a:r>
              <a:rPr lang="en-US" sz="4000" dirty="0" smtClean="0"/>
              <a:t> </a:t>
            </a:r>
            <a:r>
              <a:rPr lang="en-US" sz="4000" dirty="0" err="1" smtClean="0"/>
              <a:t>লিখে</a:t>
            </a:r>
            <a:r>
              <a:rPr lang="en-US" sz="4000" dirty="0" smtClean="0"/>
              <a:t> </a:t>
            </a:r>
            <a:r>
              <a:rPr lang="en-US" sz="4000" dirty="0" err="1" smtClean="0"/>
              <a:t>আনবে</a:t>
            </a:r>
            <a:r>
              <a:rPr lang="en-US" sz="4000" dirty="0" smtClean="0"/>
              <a:t>।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en-US" sz="8800" dirty="0" smtClean="0"/>
          </a:p>
          <a:p>
            <a:pPr algn="ctr">
              <a:buNone/>
            </a:pPr>
            <a:r>
              <a:rPr lang="en-US" sz="16600" b="1" dirty="0" err="1" smtClean="0">
                <a:solidFill>
                  <a:srgbClr val="FF0000"/>
                </a:solidFill>
              </a:rPr>
              <a:t>ধন্যবাদ</a:t>
            </a:r>
            <a:endParaRPr lang="en-US" sz="1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ppy field of poppies flower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286000" y="0"/>
            <a:ext cx="457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 err="1" smtClean="0">
                <a:solidFill>
                  <a:srgbClr val="FF0000"/>
                </a:solidFill>
              </a:rPr>
              <a:t>স্বা</a:t>
            </a:r>
            <a:endParaRPr lang="en-US" sz="80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8000" b="1" dirty="0" smtClean="0">
                <a:solidFill>
                  <a:srgbClr val="FF0000"/>
                </a:solidFill>
              </a:rPr>
              <a:t>গ</a:t>
            </a:r>
          </a:p>
          <a:p>
            <a:pPr algn="ctr"/>
            <a:r>
              <a:rPr lang="en-US" sz="8000" b="1" dirty="0" smtClean="0">
                <a:solidFill>
                  <a:srgbClr val="FF0000"/>
                </a:solidFill>
              </a:rPr>
              <a:t>ত</a:t>
            </a:r>
          </a:p>
          <a:p>
            <a:pPr algn="ctr"/>
            <a:r>
              <a:rPr lang="en-US" sz="8000" b="1" dirty="0" smtClean="0">
                <a:solidFill>
                  <a:srgbClr val="FF0000"/>
                </a:solidFill>
              </a:rPr>
              <a:t>ম</a:t>
            </a:r>
            <a:endParaRPr lang="en-US" sz="8000" dirty="0"/>
          </a:p>
        </p:txBody>
      </p:sp>
      <p:pic>
        <p:nvPicPr>
          <p:cNvPr id="7" name="Picture 6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0"/>
            <a:ext cx="914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38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b="1" dirty="0" err="1" smtClean="0"/>
              <a:t>পূর্বপাঠ</a:t>
            </a:r>
            <a:r>
              <a:rPr lang="en-US" sz="4900" b="1" dirty="0" smtClean="0"/>
              <a:t> </a:t>
            </a:r>
            <a:r>
              <a:rPr lang="en-US" sz="4900" b="1" dirty="0" err="1" smtClean="0"/>
              <a:t>যাচাই</a:t>
            </a:r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খুদে</a:t>
            </a:r>
            <a:r>
              <a:rPr lang="en-US" b="1" dirty="0" smtClean="0"/>
              <a:t> </a:t>
            </a:r>
            <a:r>
              <a:rPr lang="en-US" b="1" dirty="0" err="1" smtClean="0"/>
              <a:t>বার্তা</a:t>
            </a:r>
            <a:r>
              <a:rPr lang="en-US" b="1" dirty="0" smtClean="0"/>
              <a:t> </a:t>
            </a:r>
            <a:r>
              <a:rPr lang="en-US" b="1" dirty="0" err="1" smtClean="0"/>
              <a:t>অনুশীলন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44196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en-US" sz="5400" b="1" dirty="0" smtClean="0"/>
          </a:p>
          <a:p>
            <a:pPr algn="ctr">
              <a:buNone/>
            </a:pPr>
            <a:r>
              <a:rPr lang="en-US" sz="5400" b="1" dirty="0" err="1" smtClean="0"/>
              <a:t>আজকের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পাঠ</a:t>
            </a:r>
            <a:endParaRPr lang="en-US" sz="5400" b="1" dirty="0" smtClean="0"/>
          </a:p>
          <a:p>
            <a:pPr algn="ctr">
              <a:buNone/>
            </a:pPr>
            <a:endParaRPr lang="en-US" sz="5400" b="1" dirty="0" smtClean="0"/>
          </a:p>
          <a:p>
            <a:pPr algn="ctr">
              <a:buNone/>
            </a:pPr>
            <a:r>
              <a:rPr lang="en-US" sz="5400" b="1" dirty="0" smtClean="0"/>
              <a:t> </a:t>
            </a:r>
            <a:r>
              <a:rPr lang="en-US" sz="5400" b="1" dirty="0" smtClean="0"/>
              <a:t>ই-</a:t>
            </a:r>
            <a:r>
              <a:rPr lang="en-US" sz="5400" b="1" dirty="0" err="1" smtClean="0"/>
              <a:t>মেইল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বা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বৈদ্যুতিন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চিঠি</a:t>
            </a:r>
            <a:endParaRPr lang="en-US" sz="5400" b="1" dirty="0" smtClean="0"/>
          </a:p>
          <a:p>
            <a:pPr>
              <a:buNone/>
            </a:pPr>
            <a:endParaRPr lang="en-US" sz="4000" b="1" dirty="0"/>
          </a:p>
        </p:txBody>
      </p:sp>
      <p:sp>
        <p:nvSpPr>
          <p:cNvPr id="6" name="Rectangle 5"/>
          <p:cNvSpPr/>
          <p:nvPr/>
        </p:nvSpPr>
        <p:spPr>
          <a:xfrm>
            <a:off x="7315200" y="3505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পাঠ-১/১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5400" b="1" dirty="0" err="1" smtClean="0"/>
              <a:t>শিখনফল</a:t>
            </a:r>
            <a:r>
              <a:rPr lang="en-US" sz="5400" b="1" dirty="0" smtClean="0"/>
              <a:t>:</a:t>
            </a:r>
            <a:r>
              <a:rPr lang="en-US" sz="5400" dirty="0" smtClean="0"/>
              <a:t> </a:t>
            </a:r>
            <a:endParaRPr lang="en-US" sz="5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92D050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4000" b="1" dirty="0" err="1" smtClean="0"/>
              <a:t>প্রাসঙ্গিক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বিষয়ে</a:t>
            </a:r>
            <a:r>
              <a:rPr lang="en-US" sz="4000" b="1" dirty="0" smtClean="0"/>
              <a:t> ই-</a:t>
            </a:r>
            <a:r>
              <a:rPr lang="en-US" sz="4000" b="1" dirty="0" err="1" smtClean="0"/>
              <a:t>মেইল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বা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বৈদ্যুতিন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চিঠি</a:t>
            </a:r>
            <a:r>
              <a:rPr lang="en-US" sz="4000" b="1" dirty="0" smtClean="0"/>
              <a:t>  </a:t>
            </a:r>
            <a:r>
              <a:rPr lang="en-US" sz="4000" b="1" dirty="0" err="1" smtClean="0"/>
              <a:t>লিখতে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পারবে</a:t>
            </a:r>
            <a:r>
              <a:rPr lang="en-US" sz="4000" b="1" dirty="0" smtClean="0"/>
              <a:t>।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accent5"/>
          </a:solidFill>
          <a:ln w="762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endParaRPr lang="en-US" sz="6000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6000" b="1" u="sng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fvlY</a:t>
            </a:r>
            <a:endParaRPr lang="en-US" sz="6000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6000" b="1" u="sng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r>
              <a:rPr lang="en-US" sz="4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sz="4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fvl‡Yi</a:t>
            </a:r>
            <a:r>
              <a:rPr lang="en-US" sz="4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Ask </a:t>
            </a:r>
            <a:r>
              <a:rPr lang="en-US" sz="4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wefvR‡bi</a:t>
            </a:r>
            <a:r>
              <a:rPr lang="en-US" sz="4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cwiKvVv‡gv</a:t>
            </a:r>
            <a:endParaRPr lang="en-US" sz="4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l"/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1| m‡¤^</a:t>
            </a:r>
            <a:r>
              <a:rPr lang="en-US" sz="44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vab</a:t>
            </a:r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m¤¢</a:t>
            </a:r>
            <a:r>
              <a:rPr lang="en-US" sz="44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vlY</a:t>
            </a:r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algn="l"/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2| </a:t>
            </a:r>
            <a:r>
              <a:rPr lang="en-US" sz="44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m~Pbv</a:t>
            </a:r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cÖ¯Ívebv</a:t>
            </a:r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algn="l"/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3| </a:t>
            </a:r>
            <a:r>
              <a:rPr lang="en-US" sz="44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g~j</a:t>
            </a:r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e³e¨|</a:t>
            </a:r>
          </a:p>
          <a:p>
            <a:pPr algn="l"/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4| </a:t>
            </a:r>
            <a:r>
              <a:rPr lang="en-US" sz="4400" b="1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Dcmsnvi</a:t>
            </a:r>
            <a:r>
              <a:rPr lang="en-US" sz="44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4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6000" u="sng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ln w="76200"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‰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e`y¨wZb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wPwV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B-‡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gB‡ji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bgybv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2800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 </a:t>
            </a:r>
            <a:r>
              <a:rPr lang="en-US" sz="2800" b="1" u="sng" dirty="0" err="1" smtClean="0">
                <a:latin typeface="SutonnyMJ" pitchFamily="2" charset="0"/>
                <a:cs typeface="SutonnyMJ" pitchFamily="2" charset="0"/>
              </a:rPr>
              <a:t>bgybv</a:t>
            </a:r>
            <a:r>
              <a:rPr lang="en-US" sz="2800" b="1" u="sng" dirty="0" smtClean="0">
                <a:latin typeface="SutonnyMJ" pitchFamily="2" charset="0"/>
                <a:cs typeface="SutonnyMJ" pitchFamily="2" charset="0"/>
              </a:rPr>
              <a:t> t 1|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cwÎKvi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m¤úv`‡Ki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wbKU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 smtClean="0">
                <a:latin typeface="SutonnyMJ" pitchFamily="2" charset="0"/>
                <a:cs typeface="SutonnyMJ" pitchFamily="2" charset="0"/>
              </a:rPr>
              <a:t>cÎ</a:t>
            </a: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|</a:t>
            </a:r>
            <a:br>
              <a:rPr lang="en-US" sz="2800" b="1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752601"/>
          <a:ext cx="9144000" cy="5242405"/>
        </p:xfrm>
        <a:graphic>
          <a:graphicData uri="http://schemas.openxmlformats.org/drawingml/2006/table">
            <a:tbl>
              <a:tblPr/>
              <a:tblGrid>
                <a:gridCol w="2110154"/>
                <a:gridCol w="7033846"/>
              </a:tblGrid>
              <a:tr h="1372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To: 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888" marR="3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editor daily protom alo @gmail.com</a:t>
                      </a:r>
                      <a:endParaRPr lang="en-US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888" marR="3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2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CC: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888" marR="3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888" marR="3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2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Subject: 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888" marR="3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post editorial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888" marR="358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376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Text: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m¤úv`K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,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‰`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wbK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cÖ_g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Av‡jv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wmG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feb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, 100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KvRx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 smtClean="0">
                          <a:latin typeface="SutonnyMJ"/>
                          <a:ea typeface="Times New Roman"/>
                          <a:cs typeface="Times New Roman"/>
                        </a:rPr>
                        <a:t>bRiyj</a:t>
                      </a:r>
                      <a:r>
                        <a:rPr lang="en-US" sz="1200" dirty="0" smtClean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Bmjvg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GwfwbD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KviIqvb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evRvi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, XvKvÑ1225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Rbve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,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Avcbvi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eûj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cÖPvwiZ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cwÎKvq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GB m‡½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cvVv‡bv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Ôiv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¯—vi ms¯‹vi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PvBÕ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kxl©K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wPwVwU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Qvcv‡bvi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Rb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¨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mweb‡q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Aby‡iva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RvbvB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|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webxZ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Acy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‡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U‡KinvU</a:t>
                      </a:r>
                      <a:r>
                        <a:rPr lang="en-US" sz="1200" dirty="0" smtClean="0">
                          <a:latin typeface="SutonnyMJ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 smtClean="0">
                          <a:latin typeface="SutonnyMJ"/>
                          <a:ea typeface="Times New Roman"/>
                          <a:cs typeface="Times New Roman"/>
                        </a:rPr>
                        <a:t>iv‰Ri</a:t>
                      </a:r>
                      <a:r>
                        <a:rPr lang="en-US" sz="1200" dirty="0" smtClean="0">
                          <a:latin typeface="SutonnyMJ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 smtClean="0">
                          <a:latin typeface="SutonnyMJ"/>
                          <a:ea typeface="Times New Roman"/>
                          <a:cs typeface="Times New Roman"/>
                        </a:rPr>
                        <a:t>gv`vixcyi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|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dirty="0">
                          <a:latin typeface="SutonnyMJ"/>
                          <a:ea typeface="Times New Roman"/>
                          <a:cs typeface="Times New Roman"/>
                        </a:rPr>
                        <a:t>‡</a:t>
                      </a:r>
                      <a:r>
                        <a:rPr lang="en-US" sz="1800" b="1" u="none" dirty="0" err="1">
                          <a:latin typeface="SutonnyMJ"/>
                          <a:ea typeface="Times New Roman"/>
                          <a:cs typeface="Times New Roman"/>
                        </a:rPr>
                        <a:t>U‡KinvU-gv`vixcyi</a:t>
                      </a:r>
                      <a:r>
                        <a:rPr lang="en-US" sz="1800" b="1" u="none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1" u="none" dirty="0" err="1">
                          <a:latin typeface="SutonnyMJ"/>
                          <a:ea typeface="Times New Roman"/>
                          <a:cs typeface="Times New Roman"/>
                        </a:rPr>
                        <a:t>moKwU</a:t>
                      </a:r>
                      <a:r>
                        <a:rPr lang="en-US" sz="1800" b="1" u="none" dirty="0">
                          <a:latin typeface="SutonnyMJ"/>
                          <a:ea typeface="Times New Roman"/>
                          <a:cs typeface="Times New Roman"/>
                        </a:rPr>
                        <a:t> ms¯‹vi </a:t>
                      </a:r>
                      <a:r>
                        <a:rPr lang="en-US" sz="1800" b="1" u="none" dirty="0" err="1">
                          <a:latin typeface="SutonnyMJ"/>
                          <a:ea typeface="Times New Roman"/>
                          <a:cs typeface="Times New Roman"/>
                        </a:rPr>
                        <a:t>Kiv</a:t>
                      </a:r>
                      <a:r>
                        <a:rPr lang="en-US" sz="1800" b="1" u="none" dirty="0">
                          <a:latin typeface="SutonnyMJ"/>
                          <a:ea typeface="Times New Roman"/>
                          <a:cs typeface="Times New Roman"/>
                        </a:rPr>
                        <a:t> †</a:t>
                      </a:r>
                      <a:r>
                        <a:rPr lang="en-US" sz="1800" b="1" u="none" dirty="0" err="1">
                          <a:latin typeface="SutonnyMJ"/>
                          <a:ea typeface="Times New Roman"/>
                          <a:cs typeface="Times New Roman"/>
                        </a:rPr>
                        <a:t>nvK</a:t>
                      </a:r>
                      <a:endParaRPr lang="en-US" sz="1400" u="none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gv`vixcyi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†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Rjvi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aseline="0" dirty="0" smtClean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aseline="0" dirty="0" err="1" smtClean="0">
                          <a:latin typeface="SutonnyMJ"/>
                          <a:ea typeface="Times New Roman"/>
                          <a:cs typeface="Times New Roman"/>
                        </a:rPr>
                        <a:t>AšÍM©Z</a:t>
                      </a:r>
                      <a:r>
                        <a:rPr lang="en-US" sz="1400" baseline="0" dirty="0" smtClean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latin typeface="SutonnyMJ"/>
                          <a:ea typeface="Times New Roman"/>
                          <a:cs typeface="Times New Roman"/>
                        </a:rPr>
                        <a:t>‡</a:t>
                      </a:r>
                      <a:r>
                        <a:rPr lang="en-US" sz="1400" dirty="0" err="1" smtClean="0">
                          <a:latin typeface="SutonnyMJ"/>
                          <a:ea typeface="Times New Roman"/>
                          <a:cs typeface="Times New Roman"/>
                        </a:rPr>
                        <a:t>U‡KinvU-gv`vixcyi</a:t>
                      </a:r>
                      <a:r>
                        <a:rPr lang="en-US" sz="1400" b="1" dirty="0" smtClean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moKwU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GB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GjvKvi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GKwU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¸</a:t>
                      </a:r>
                      <a:r>
                        <a:rPr lang="en-US" sz="1400" dirty="0" err="1" smtClean="0">
                          <a:latin typeface="SutonnyMJ"/>
                          <a:ea typeface="Times New Roman"/>
                          <a:cs typeface="Times New Roman"/>
                        </a:rPr>
                        <a:t>iyZ¡c~Y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©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moK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| †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Rjv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kn‡ii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m‡½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ms‡hvM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¯’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vcbKvix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G </a:t>
                      </a:r>
                      <a:r>
                        <a:rPr lang="en-US" sz="1400" dirty="0" err="1" smtClean="0">
                          <a:latin typeface="SutonnyMJ"/>
                          <a:ea typeface="Times New Roman"/>
                          <a:cs typeface="Times New Roman"/>
                        </a:rPr>
                        <a:t>iv¯ÍvwU</a:t>
                      </a:r>
                      <a:r>
                        <a:rPr lang="en-US" sz="1400" dirty="0" smtClean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wefvMxq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kni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ewikvj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Ges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kixqZcyi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†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Rjvi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m‡½ m¤ú„³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Z_v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GwUB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GKgvÎ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iv¯—v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hvi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Ici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w`‡q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cÖwZw`b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nvRvi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nvRvi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†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jvK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hvZvqvZ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K‡i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|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wKš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‘ `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xN©w`‡bi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ms¯‹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v‡ii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Afv‡e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iv¯—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vwUi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Ae¯’v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latin typeface="SutonnyMJ"/>
                          <a:ea typeface="Times New Roman"/>
                          <a:cs typeface="Times New Roman"/>
                        </a:rPr>
                        <a:t>AZ¨šÍ</a:t>
                      </a:r>
                      <a:r>
                        <a:rPr lang="en-US" sz="1400" baseline="0" dirty="0" smtClean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smtClean="0">
                          <a:latin typeface="SutonnyMJ"/>
                          <a:ea typeface="Times New Roman"/>
                          <a:cs typeface="Times New Roman"/>
                        </a:rPr>
                        <a:t>†</a:t>
                      </a:r>
                      <a:r>
                        <a:rPr lang="en-US" sz="1400" dirty="0" err="1" smtClean="0">
                          <a:latin typeface="SutonnyMJ"/>
                          <a:ea typeface="Times New Roman"/>
                          <a:cs typeface="Times New Roman"/>
                        </a:rPr>
                        <a:t>kvPbxq</a:t>
                      </a:r>
                      <a:r>
                        <a:rPr lang="en-US" sz="1400" dirty="0" smtClean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n‡q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c‡o‡Q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|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ZvQvov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Gev‡ii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AwZe„wó‡Z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iv¯—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wUi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¯’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v‡b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¯’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v‡b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fvO‡bi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m„wó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n‡q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hvZvqv‡Zi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m¤ú~Y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©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A‡hvM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¨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n‡q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c‡o‡Q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| A_P G iv¯—vi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cv‡kB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i‡q‡Q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evRvi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nvmcvZvj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, ¯‹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zj-K‡jR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I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gv`ªvmv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|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GLvbKvi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Drcbœ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dmj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†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hvMv‡hv‡Mi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Afv‡e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fv‡jv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evRvi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cv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‡”Q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bv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| iv¯—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vwUi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wewfbœ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¯’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v‡b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GgbB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M‡Z©i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m„wó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n‡q‡Q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†h,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hvbevnb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†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Zv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`~‡ii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K_v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cv‡q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†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nu‡U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PjvB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`y®‹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|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Ri“wi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Ae¯’vq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†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ivMx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A¨v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¤^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y‡j‡Ý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K‡i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nvmcvZv‡j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†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bqv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m¤¢e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nq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bv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e‡j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A‡bK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mgq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fv‡jv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wPwKrmvi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Afv‡e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Zv‡`i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g„Zy¨eiY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Ki‡Z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nq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|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ZvB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 smtClean="0">
                          <a:latin typeface="SutonnyMJ"/>
                          <a:ea typeface="Times New Roman"/>
                          <a:cs typeface="Times New Roman"/>
                        </a:rPr>
                        <a:t>iv¯ÍvwUi</a:t>
                      </a:r>
                      <a:r>
                        <a:rPr lang="en-US" sz="1400" dirty="0" smtClean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`</a:t>
                      </a:r>
                      <a:r>
                        <a:rPr lang="en-US" sz="1400" dirty="0" smtClean="0">
                          <a:latin typeface="SutonnyMJ"/>
                          <a:ea typeface="Times New Roman"/>
                          <a:cs typeface="Times New Roman"/>
                        </a:rPr>
                        <a:t>ª</a:t>
                      </a:r>
                      <a:r>
                        <a:rPr lang="en-US" sz="1400" dirty="0" err="1" smtClean="0">
                          <a:latin typeface="SutonnyMJ"/>
                          <a:ea typeface="Times New Roman"/>
                          <a:cs typeface="Times New Roman"/>
                        </a:rPr>
                        <a:t>yZ</a:t>
                      </a:r>
                      <a:r>
                        <a:rPr lang="en-US" sz="1400" dirty="0" smtClean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ms¯‹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v‡ii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e¨e¯’v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bv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Ki‡j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hvZvqv‡Z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GB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GjvKvi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RbM‡Yi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`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y‡f©v‡Mi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mxgv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_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vK‡e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bv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|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GgZve¯’vq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mswk­ó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KZ©„c‡¶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Kv‡Q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AvKzj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Av‡e`b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GB †h,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AbwZwej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‡¤^ iv¯—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vwUi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ms¯‹vi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mvab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K‡i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GB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GjvKvi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RbM‡Yi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`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y‡f©vM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jvNe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Ki“b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|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GjvKvevmxi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c‡¶Ñ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Acy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U‡KinvU,iv‰Ri,gv`vixcyi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|</a:t>
                      </a:r>
                      <a:endParaRPr lang="en-US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‰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e`y¨wZK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WvK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SutonnyMJ"/>
                          <a:ea typeface="Times New Roman"/>
                          <a:cs typeface="Times New Roman"/>
                        </a:rPr>
                        <a:t>wVKvbv</a:t>
                      </a:r>
                      <a:r>
                        <a:rPr lang="en-US" sz="1400" dirty="0">
                          <a:latin typeface="SutonnyMJ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en-US" sz="1400" u="sng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2"/>
                        </a:rPr>
                        <a:t>opu@Yahoo.com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‡</a:t>
                      </a:r>
                      <a:r>
                        <a:rPr lang="en-US" sz="1200" dirty="0" err="1">
                          <a:latin typeface="SutonnyMJ"/>
                          <a:ea typeface="Times New Roman"/>
                          <a:cs typeface="Times New Roman"/>
                        </a:rPr>
                        <a:t>gvevBj</a:t>
                      </a:r>
                      <a:r>
                        <a:rPr lang="en-US" sz="1200" dirty="0">
                          <a:latin typeface="SutonnyMJ"/>
                          <a:ea typeface="Times New Roman"/>
                          <a:cs typeface="Times New Roman"/>
                        </a:rPr>
                        <a:t>: 0171........ </a:t>
                      </a:r>
                      <a:endParaRPr lang="en-US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888" marR="3588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rgbClr val="00B050"/>
          </a:solidFill>
          <a:ln w="762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 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‰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e`y¨wZb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wPwV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B-‡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gB‡ji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latin typeface="SutonnyMJ" pitchFamily="2" charset="0"/>
                <a:cs typeface="SutonnyMJ" pitchFamily="2" charset="0"/>
              </a:rPr>
              <a:t>bgybv</a:t>
            </a:r>
            <a:r>
              <a:rPr lang="en-US" sz="3600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600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3600" b="1" u="sng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bgybv</a:t>
            </a:r>
            <a:r>
              <a:rPr lang="en-US" sz="3600" b="1" u="sng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: 2|</a:t>
            </a:r>
            <a:r>
              <a:rPr lang="en-US" sz="36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e¨w³MZ </a:t>
            </a:r>
            <a:r>
              <a:rPr lang="en-US" sz="36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cÎ</a:t>
            </a:r>
            <a:r>
              <a:rPr lang="en-US" sz="36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|</a:t>
            </a: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accent2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endParaRPr lang="en-US" dirty="0" smtClean="0">
              <a:latin typeface="+mj-lt"/>
              <a:cs typeface="SutonnyMJ" pitchFamily="2" charset="0"/>
            </a:endParaRPr>
          </a:p>
          <a:p>
            <a:pPr lvl="1">
              <a:lnSpc>
                <a:spcPct val="120000"/>
              </a:lnSpc>
            </a:pPr>
            <a:r>
              <a:rPr lang="en-US" sz="4800" b="1" dirty="0" smtClean="0">
                <a:latin typeface="+mj-lt"/>
                <a:cs typeface="SutonnyMJ" pitchFamily="2" charset="0"/>
              </a:rPr>
              <a:t>To: </a:t>
            </a:r>
          </a:p>
          <a:p>
            <a:pPr lvl="1">
              <a:lnSpc>
                <a:spcPct val="120000"/>
              </a:lnSpc>
            </a:pPr>
            <a:r>
              <a:rPr lang="en-US" sz="4800" b="1" dirty="0" err="1" smtClean="0">
                <a:latin typeface="+mj-lt"/>
                <a:cs typeface="SutonnyMJ" pitchFamily="2" charset="0"/>
              </a:rPr>
              <a:t>kamal</a:t>
            </a:r>
            <a:r>
              <a:rPr lang="en-US" sz="4800" b="1" dirty="0" smtClean="0">
                <a:latin typeface="+mj-lt"/>
                <a:cs typeface="SutonnyMJ" pitchFamily="2" charset="0"/>
              </a:rPr>
              <a:t> @</a:t>
            </a:r>
            <a:r>
              <a:rPr lang="en-US" sz="4800" b="1" dirty="0" err="1" smtClean="0">
                <a:latin typeface="+mj-lt"/>
                <a:cs typeface="SutonnyMJ" pitchFamily="2" charset="0"/>
              </a:rPr>
              <a:t>gmail.com</a:t>
            </a:r>
            <a:endParaRPr lang="en-US" sz="4800" b="1" dirty="0" smtClean="0">
              <a:latin typeface="+mj-lt"/>
              <a:cs typeface="SutonnyMJ" pitchFamily="2" charset="0"/>
            </a:endParaRPr>
          </a:p>
          <a:p>
            <a:pPr lvl="1">
              <a:lnSpc>
                <a:spcPct val="120000"/>
              </a:lnSpc>
            </a:pPr>
            <a:r>
              <a:rPr lang="en-US" sz="4800" b="1" dirty="0" smtClean="0">
                <a:latin typeface="+mj-lt"/>
                <a:cs typeface="SutonnyMJ" pitchFamily="2" charset="0"/>
              </a:rPr>
              <a:t>CC: </a:t>
            </a:r>
          </a:p>
          <a:p>
            <a:pPr lvl="1">
              <a:lnSpc>
                <a:spcPct val="120000"/>
              </a:lnSpc>
            </a:pPr>
            <a:r>
              <a:rPr lang="en-US" sz="4800" b="1" dirty="0" smtClean="0">
                <a:latin typeface="+mj-lt"/>
                <a:cs typeface="SutonnyMJ" pitchFamily="2" charset="0"/>
              </a:rPr>
              <a:t>Subject: </a:t>
            </a:r>
          </a:p>
          <a:p>
            <a:pPr lvl="1">
              <a:lnSpc>
                <a:spcPct val="120000"/>
              </a:lnSpc>
            </a:pPr>
            <a:r>
              <a:rPr lang="en-US" sz="4800" b="1" dirty="0" smtClean="0">
                <a:latin typeface="+mj-lt"/>
                <a:cs typeface="SutonnyMJ" pitchFamily="2" charset="0"/>
              </a:rPr>
              <a:t>personal</a:t>
            </a:r>
          </a:p>
          <a:p>
            <a:pPr lvl="1">
              <a:lnSpc>
                <a:spcPct val="120000"/>
              </a:lnSpc>
            </a:pPr>
            <a:r>
              <a:rPr lang="en-US" sz="4800" b="1" dirty="0" smtClean="0">
                <a:latin typeface="+mj-lt"/>
                <a:cs typeface="SutonnyMJ" pitchFamily="2" charset="0"/>
              </a:rPr>
              <a:t>Text:</a:t>
            </a:r>
          </a:p>
          <a:p>
            <a:pPr lvl="1">
              <a:lnSpc>
                <a:spcPct val="120000"/>
              </a:lnSpc>
            </a:pP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wcÖq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latin typeface="SutonnyMJ" pitchFamily="2" charset="0"/>
                <a:cs typeface="SutonnyMJ" pitchFamily="2" charset="0"/>
              </a:rPr>
              <a:t>Kvgvj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,</a:t>
            </a:r>
            <a:endParaRPr lang="en-US" sz="4500" b="1" dirty="0" smtClean="0">
              <a:latin typeface="SutonnyMJ" pitchFamily="2" charset="0"/>
              <a:cs typeface="SutonnyMJ" pitchFamily="2" charset="0"/>
            </a:endParaRPr>
          </a:p>
          <a:p>
            <a:pPr>
              <a:lnSpc>
                <a:spcPct val="170000"/>
              </a:lnSpc>
            </a:pP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ï‡f”Qv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iBj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Avkv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Kwi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fv‡jv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Av‡Qv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MZKvj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Zvgvi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wPwV‡Z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Rvb‡Z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cvijvg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wbe©vPbx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cix¶vq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wel‡q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Zvgvi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smtClean="0">
                <a:latin typeface="+mj-lt"/>
                <a:cs typeface="SutonnyMJ" pitchFamily="2" charset="0"/>
              </a:rPr>
              <a:t>A+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Av‡m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wb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| G‡Z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nZvk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nevi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wKQy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bB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dvvBbvj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cix¶vi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GLbI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†Xi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evwK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cÖ_g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c‡Îi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Dcb¨vm,bvUK,M`¨,c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`¨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wØZxq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c‡Î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e¨vKiYvsk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g‡bv‡hvM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w`‡q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c‡ov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I †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j‡Lv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Ñ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Avkv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Kwi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dvBbvj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cix¶vq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evsjvq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smtClean="0">
                <a:latin typeface="+mj-lt"/>
                <a:cs typeface="SutonnyMJ" pitchFamily="2" charset="0"/>
              </a:rPr>
              <a:t>A+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P‡j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Avm‡e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|  </a:t>
            </a:r>
          </a:p>
          <a:p>
            <a:pPr>
              <a:lnSpc>
                <a:spcPct val="170000"/>
              </a:lnSpc>
            </a:pP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evmvi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mevi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cÖwZ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kªwY‡f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‡`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Av`i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-†¯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œn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-f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v‡jvevmv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I kª×v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iB‡jv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fv‡jv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 ‡_‡</a:t>
            </a:r>
            <a:r>
              <a:rPr lang="en-US" sz="7200" b="1" dirty="0" err="1" smtClean="0">
                <a:latin typeface="SutonnyMJ" pitchFamily="2" charset="0"/>
                <a:cs typeface="SutonnyMJ" pitchFamily="2" charset="0"/>
              </a:rPr>
              <a:t>Kv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lnSpc>
                <a:spcPct val="170000"/>
              </a:lnSpc>
              <a:buNone/>
            </a:pP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 </a:t>
            </a:r>
            <a:r>
              <a:rPr lang="en-US" sz="7200" b="1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sz="4800" b="1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5600" b="1" dirty="0" err="1" smtClean="0">
                <a:latin typeface="SutonnyMJ" pitchFamily="2" charset="0"/>
                <a:cs typeface="SutonnyMJ" pitchFamily="2" charset="0"/>
              </a:rPr>
              <a:t>Zvgvi</a:t>
            </a:r>
            <a:r>
              <a:rPr lang="en-US" sz="5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600" b="1" dirty="0" err="1" smtClean="0">
                <a:latin typeface="SutonnyMJ" pitchFamily="2" charset="0"/>
                <a:cs typeface="SutonnyMJ" pitchFamily="2" charset="0"/>
              </a:rPr>
              <a:t>eÜz</a:t>
            </a:r>
            <a:endParaRPr lang="en-US" sz="5600" b="1" dirty="0" smtClean="0">
              <a:latin typeface="SutonnyMJ" pitchFamily="2" charset="0"/>
              <a:cs typeface="SutonnyMJ" pitchFamily="2" charset="0"/>
            </a:endParaRPr>
          </a:p>
          <a:p>
            <a:pPr>
              <a:lnSpc>
                <a:spcPct val="120000"/>
              </a:lnSpc>
            </a:pPr>
            <a:r>
              <a:rPr lang="en-US" sz="5600" b="1" dirty="0" err="1" smtClean="0">
                <a:latin typeface="SutonnyMJ" pitchFamily="2" charset="0"/>
                <a:cs typeface="SutonnyMJ" pitchFamily="2" charset="0"/>
              </a:rPr>
              <a:t>ivZzj</a:t>
            </a:r>
            <a:endParaRPr lang="en-US" sz="5600" b="1" dirty="0" smtClean="0">
              <a:latin typeface="SutonnyMJ" pitchFamily="2" charset="0"/>
              <a:cs typeface="SutonnyMJ" pitchFamily="2" charset="0"/>
            </a:endParaRPr>
          </a:p>
          <a:p>
            <a:pPr>
              <a:lnSpc>
                <a:spcPct val="120000"/>
              </a:lnSpc>
            </a:pPr>
            <a:r>
              <a:rPr lang="en-US" sz="5600" b="1" dirty="0" smtClean="0">
                <a:latin typeface="SutonnyMJ" pitchFamily="2" charset="0"/>
                <a:cs typeface="SutonnyMJ" pitchFamily="2" charset="0"/>
              </a:rPr>
              <a:t>‰</a:t>
            </a:r>
            <a:r>
              <a:rPr lang="en-US" sz="5600" b="1" dirty="0" err="1" smtClean="0">
                <a:latin typeface="SutonnyMJ" pitchFamily="2" charset="0"/>
                <a:cs typeface="SutonnyMJ" pitchFamily="2" charset="0"/>
              </a:rPr>
              <a:t>e`y¨wZb</a:t>
            </a:r>
            <a:r>
              <a:rPr lang="en-US" sz="5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600" b="1" dirty="0" err="1" smtClean="0">
                <a:latin typeface="SutonnyMJ" pitchFamily="2" charset="0"/>
                <a:cs typeface="SutonnyMJ" pitchFamily="2" charset="0"/>
              </a:rPr>
              <a:t>WvK</a:t>
            </a:r>
            <a:r>
              <a:rPr lang="en-US" sz="5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5600" b="1" dirty="0" err="1" smtClean="0">
                <a:latin typeface="SutonnyMJ" pitchFamily="2" charset="0"/>
                <a:cs typeface="SutonnyMJ" pitchFamily="2" charset="0"/>
              </a:rPr>
              <a:t>wVKvbv</a:t>
            </a:r>
            <a:r>
              <a:rPr lang="en-US" sz="5600" b="1" dirty="0" smtClean="0">
                <a:latin typeface="+mj-lt"/>
                <a:cs typeface="SutonnyMJ" pitchFamily="2" charset="0"/>
              </a:rPr>
              <a:t>: </a:t>
            </a:r>
            <a:r>
              <a:rPr lang="en-US" sz="5600" b="1" u="sng" dirty="0" smtClean="0">
                <a:latin typeface="+mj-lt"/>
                <a:cs typeface="SutonnyMJ" pitchFamily="2" charset="0"/>
                <a:hlinkClick r:id="rId2"/>
              </a:rPr>
              <a:t>ratul@Yahoo.com</a:t>
            </a:r>
            <a:endParaRPr lang="en-US" sz="5600" b="1" dirty="0" smtClean="0">
              <a:latin typeface="+mj-lt"/>
              <a:cs typeface="SutonnyMJ" pitchFamily="2" charset="0"/>
            </a:endParaRPr>
          </a:p>
          <a:p>
            <a:pPr>
              <a:lnSpc>
                <a:spcPct val="120000"/>
              </a:lnSpc>
            </a:pPr>
            <a:r>
              <a:rPr lang="en-US" sz="5600" b="1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5600" b="1" dirty="0" err="1" smtClean="0">
                <a:latin typeface="SutonnyMJ" pitchFamily="2" charset="0"/>
                <a:cs typeface="SutonnyMJ" pitchFamily="2" charset="0"/>
              </a:rPr>
              <a:t>gvevBj</a:t>
            </a:r>
            <a:r>
              <a:rPr lang="en-US" sz="5600" b="1" dirty="0" smtClean="0">
                <a:latin typeface="SutonnyMJ" pitchFamily="2" charset="0"/>
                <a:cs typeface="SutonnyMJ" pitchFamily="2" charset="0"/>
              </a:rPr>
              <a:t>: 0171........ </a:t>
            </a:r>
          </a:p>
          <a:p>
            <a:pPr>
              <a:lnSpc>
                <a:spcPct val="120000"/>
              </a:lnSpc>
              <a:buNone/>
            </a:pPr>
            <a:r>
              <a:rPr lang="en-US" sz="6400" b="1" dirty="0" smtClean="0">
                <a:latin typeface="SutonnyMJ" pitchFamily="2" charset="0"/>
                <a:cs typeface="SutonnyMJ" pitchFamily="2" charset="0"/>
              </a:rPr>
              <a:t>    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 tmFilter="0,0; .5, 1; 1, 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 tmFilter="0,0; .5, 1; 1, 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 tmFilter="0,0; .5, 1; 1, 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 tmFilter="0,0; .5, 1; 1, 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 tmFilter="0,0; .5, 1; 1, 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FFFF00"/>
          </a:solidFill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5300" b="1" dirty="0" smtClean="0"/>
              <a:t>			</a:t>
            </a:r>
            <a:r>
              <a:rPr lang="en-US" sz="5300" b="1" dirty="0" err="1" smtClean="0"/>
              <a:t>মূল্যায়ন</a:t>
            </a:r>
            <a:r>
              <a:rPr lang="en-US" sz="5300" b="1" dirty="0" smtClean="0"/>
              <a:t>:</a:t>
            </a:r>
            <a:br>
              <a:rPr lang="en-US" sz="5300" b="1" dirty="0" smtClean="0"/>
            </a:br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যে</a:t>
            </a:r>
            <a:r>
              <a:rPr lang="en-US" dirty="0" smtClean="0"/>
              <a:t> </a:t>
            </a:r>
            <a:r>
              <a:rPr lang="en-US" dirty="0" err="1" smtClean="0"/>
              <a:t>কোন</a:t>
            </a:r>
            <a:r>
              <a:rPr lang="en-US" dirty="0" smtClean="0"/>
              <a:t> </a:t>
            </a:r>
            <a:r>
              <a:rPr lang="en-US" dirty="0" err="1" smtClean="0"/>
              <a:t>বিষয়</a:t>
            </a:r>
            <a:r>
              <a:rPr lang="en-US" dirty="0" smtClean="0"/>
              <a:t> </a:t>
            </a:r>
            <a:r>
              <a:rPr lang="en-US" dirty="0" err="1" smtClean="0"/>
              <a:t>অবলম্বনে</a:t>
            </a:r>
            <a:r>
              <a:rPr lang="en-US" dirty="0" smtClean="0"/>
              <a:t> </a:t>
            </a:r>
            <a:r>
              <a:rPr lang="en-US" dirty="0" err="1" smtClean="0"/>
              <a:t>বন্ধুর</a:t>
            </a:r>
            <a:r>
              <a:rPr lang="en-US" dirty="0" smtClean="0"/>
              <a:t>  </a:t>
            </a:r>
            <a:r>
              <a:rPr lang="en-US" dirty="0" err="1" smtClean="0"/>
              <a:t>একটি</a:t>
            </a:r>
            <a:r>
              <a:rPr lang="en-US" dirty="0" smtClean="0"/>
              <a:t> ই-</a:t>
            </a:r>
            <a:r>
              <a:rPr lang="en-US" dirty="0" err="1" smtClean="0"/>
              <a:t>মেইল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dirty="0" err="1" smtClean="0"/>
              <a:t>বৈদ্যুতিন</a:t>
            </a:r>
            <a:r>
              <a:rPr lang="en-US" dirty="0" smtClean="0"/>
              <a:t> </a:t>
            </a:r>
            <a:r>
              <a:rPr lang="en-US" dirty="0" err="1" smtClean="0"/>
              <a:t>চিঠি</a:t>
            </a:r>
            <a:r>
              <a:rPr lang="en-US" dirty="0" smtClean="0"/>
              <a:t> </a:t>
            </a:r>
            <a:r>
              <a:rPr lang="en-US" dirty="0" err="1" smtClean="0"/>
              <a:t>লেখ</a:t>
            </a:r>
            <a:r>
              <a:rPr lang="en-US" dirty="0" smtClean="0"/>
              <a:t>।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rgbClr val="00B050"/>
          </a:solidFill>
        </p:spPr>
        <p:txBody>
          <a:bodyPr/>
          <a:lstStyle/>
          <a:p>
            <a:r>
              <a:rPr lang="en-US" b="1" dirty="0" err="1" smtClean="0"/>
              <a:t>বাড়ির</a:t>
            </a:r>
            <a:r>
              <a:rPr lang="en-US" b="1" dirty="0" smtClean="0"/>
              <a:t> </a:t>
            </a:r>
            <a:r>
              <a:rPr lang="en-US" b="1" dirty="0" err="1" smtClean="0"/>
              <a:t>কাজ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rgbClr val="7030A0"/>
          </a:solidFill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endParaRPr lang="en-US" sz="3600" b="1" dirty="0" smtClean="0"/>
          </a:p>
          <a:p>
            <a:pPr>
              <a:lnSpc>
                <a:spcPct val="150000"/>
              </a:lnSpc>
              <a:buNone/>
            </a:pPr>
            <a:r>
              <a:rPr lang="en-US" sz="3600" b="1" dirty="0" err="1" smtClean="0"/>
              <a:t>প্রাসঙ্গিক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বিষয়ের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আলোকে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পত্রিকার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সম্পাদকের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নিকট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একটি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বৈদ্যুতিন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চিঠি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লিখে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আনবে</a:t>
            </a:r>
            <a:r>
              <a:rPr lang="en-US" sz="3600" b="1" dirty="0" smtClean="0"/>
              <a:t>।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en-US" sz="8800" dirty="0" smtClean="0"/>
          </a:p>
          <a:p>
            <a:pPr algn="ctr">
              <a:buNone/>
            </a:pPr>
            <a:r>
              <a:rPr lang="en-US" sz="16600" b="1" dirty="0" err="1" smtClean="0">
                <a:solidFill>
                  <a:srgbClr val="FF0000"/>
                </a:solidFill>
              </a:rPr>
              <a:t>ধন্যবাদ</a:t>
            </a:r>
            <a:endParaRPr lang="en-US" sz="1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5400" b="1" dirty="0" err="1" smtClean="0"/>
              <a:t>শিখনফল</a:t>
            </a:r>
            <a:r>
              <a:rPr lang="en-US" sz="5400" b="1" dirty="0" smtClean="0"/>
              <a:t>:</a:t>
            </a:r>
            <a:r>
              <a:rPr lang="en-US" sz="5400" dirty="0" smtClean="0"/>
              <a:t> </a:t>
            </a:r>
            <a:endParaRPr lang="en-US" sz="5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92D050"/>
          </a:solidFill>
          <a:ln w="76200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4000" b="1" dirty="0" err="1" smtClean="0"/>
              <a:t>প্রাসঙ্গিক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বিষয়ে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ভাষণ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রচনা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করতে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পারবে</a:t>
            </a:r>
            <a:r>
              <a:rPr lang="en-US" sz="4000" b="1" dirty="0" smtClean="0"/>
              <a:t>।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chemeClr val="tx1"/>
            </a:solidFill>
          </a:ln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en-US" sz="7600" b="1" dirty="0" err="1" smtClean="0">
                <a:latin typeface="SutonnyMJ" pitchFamily="2" charset="0"/>
                <a:cs typeface="SutonnyMJ" pitchFamily="2" charset="0"/>
              </a:rPr>
              <a:t>একটি</a:t>
            </a:r>
            <a:r>
              <a:rPr lang="en-US" sz="7600" b="1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7600" b="1" dirty="0" err="1" smtClean="0">
                <a:latin typeface="SutonnyMJ" pitchFamily="2" charset="0"/>
                <a:cs typeface="SutonnyMJ" pitchFamily="2" charset="0"/>
              </a:rPr>
              <a:t>ভাষণের</a:t>
            </a:r>
            <a:r>
              <a:rPr lang="en-US" sz="76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600" b="1" dirty="0" err="1" smtClean="0">
                <a:latin typeface="SutonnyMJ" pitchFamily="2" charset="0"/>
                <a:cs typeface="SutonnyMJ" pitchFamily="2" charset="0"/>
              </a:rPr>
              <a:t>নমুনা</a:t>
            </a:r>
            <a:endParaRPr lang="en-US" sz="7600" b="1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6700" b="1" u="sng" dirty="0" err="1" smtClean="0">
                <a:latin typeface="SutonnyMJ" pitchFamily="2" charset="0"/>
                <a:cs typeface="SutonnyMJ" pitchFamily="2" charset="0"/>
              </a:rPr>
              <a:t>welqt</a:t>
            </a:r>
            <a:r>
              <a:rPr lang="en-US" sz="67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700" b="1" u="sng" dirty="0" err="1" smtClean="0">
                <a:latin typeface="SutonnyMJ" pitchFamily="2" charset="0"/>
                <a:cs typeface="SutonnyMJ" pitchFamily="2" charset="0"/>
              </a:rPr>
              <a:t>ÔRvZxq</a:t>
            </a:r>
            <a:r>
              <a:rPr lang="en-US" sz="67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700" b="1" u="sng" dirty="0" err="1" smtClean="0">
                <a:latin typeface="SutonnyMJ" pitchFamily="2" charset="0"/>
                <a:cs typeface="SutonnyMJ" pitchFamily="2" charset="0"/>
              </a:rPr>
              <a:t>Rxe‡b</a:t>
            </a:r>
            <a:r>
              <a:rPr lang="en-US" sz="6700" b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700" b="1" u="sng" dirty="0" err="1" smtClean="0">
                <a:latin typeface="SutonnyMJ" pitchFamily="2" charset="0"/>
                <a:cs typeface="SutonnyMJ" pitchFamily="2" charset="0"/>
              </a:rPr>
              <a:t>G‡Kz‡ki</a:t>
            </a:r>
            <a:r>
              <a:rPr lang="en-US" sz="6700" b="1" u="sng" dirty="0" smtClean="0">
                <a:latin typeface="SutonnyMJ" pitchFamily="2" charset="0"/>
                <a:cs typeface="SutonnyMJ" pitchFamily="2" charset="0"/>
              </a:rPr>
              <a:t> ¸</a:t>
            </a:r>
            <a:r>
              <a:rPr lang="en-US" sz="6700" b="1" u="sng" dirty="0" err="1" smtClean="0">
                <a:latin typeface="SutonnyMJ" pitchFamily="2" charset="0"/>
                <a:cs typeface="SutonnyMJ" pitchFamily="2" charset="0"/>
              </a:rPr>
              <a:t>iyZ</a:t>
            </a:r>
            <a:r>
              <a:rPr lang="en-US" sz="6700" b="1" u="sng" dirty="0" smtClean="0">
                <a:latin typeface="SutonnyMJ" pitchFamily="2" charset="0"/>
                <a:cs typeface="SutonnyMJ" pitchFamily="2" charset="0"/>
              </a:rPr>
              <a:t>¡ I </a:t>
            </a:r>
            <a:r>
              <a:rPr lang="en-US" sz="6700" b="1" u="sng" dirty="0" err="1" smtClean="0">
                <a:latin typeface="SutonnyMJ" pitchFamily="2" charset="0"/>
                <a:cs typeface="SutonnyMJ" pitchFamily="2" charset="0"/>
              </a:rPr>
              <a:t>Zvrch©Õ</a:t>
            </a:r>
            <a:r>
              <a:rPr lang="en-US" sz="6700" b="1" u="sng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lnSpc>
                <a:spcPct val="170000"/>
              </a:lnSpc>
              <a:buNone/>
            </a:pPr>
            <a:r>
              <a:rPr lang="en-US" sz="7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স‡¤^</a:t>
            </a:r>
            <a:r>
              <a:rPr lang="en-US" sz="7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vab</a:t>
            </a:r>
            <a:r>
              <a:rPr lang="en-US" sz="7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7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m¤¢</a:t>
            </a:r>
            <a:r>
              <a:rPr lang="en-US" sz="7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vlY</a:t>
            </a:r>
            <a:r>
              <a:rPr lang="en-US" sz="7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m¤§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vwbZ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Aa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¨¶,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Dcw¯’Z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myaxe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„›`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Avgvi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mncvVx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fvB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I †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ev‡biv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Avm&amp;mvjvgy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AvjvBKzg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lnSpc>
                <a:spcPct val="170000"/>
              </a:lnSpc>
              <a:buNone/>
            </a:pPr>
            <a:r>
              <a:rPr lang="en-US" sz="7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m~Pbv</a:t>
            </a:r>
            <a:r>
              <a:rPr lang="en-US" sz="7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7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cÖ¯Ívebv</a:t>
            </a:r>
            <a:r>
              <a:rPr lang="en-US" sz="7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AvR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GKz‡k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deªyqvwi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Avgv‡`i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gnvb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knx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w`em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| G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w`bwU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Avgv‡`i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RvZxq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Rxe‡bi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Mfxi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Zvrch©c~Y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w`b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GKzk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Rwo‡q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Av‡Q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Avgv‡`i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PZbvq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Avgv‡`i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jovB-msMÖvg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Z_v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evOvwji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¯^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vwaKvi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Av‡›`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vj‡bi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jovB‡qi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cÖwZwU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c‡e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©| </a:t>
            </a:r>
          </a:p>
          <a:p>
            <a:pPr>
              <a:lnSpc>
                <a:spcPct val="170000"/>
              </a:lnSpc>
              <a:buNone/>
            </a:pPr>
            <a:r>
              <a:rPr lang="en-US" sz="7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g~j</a:t>
            </a:r>
            <a:r>
              <a:rPr lang="en-US" sz="7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e³e¨: 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G</a:t>
            </a:r>
            <a:r>
              <a:rPr lang="en-US" sz="7400" dirty="0" smtClean="0"/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w`‡b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Mfxifv‡e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g‡b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co‡Q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†m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mKj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fvlv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knx`‡K,huv‡`i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AvZ¥Z¨v‡Mi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dmj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ÔAvšÍR©vwZK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gvZ„fvlv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w`emÕ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fvlv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Av‡›`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vj‡bi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m~ÎcvZ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N‡UwQj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nq‡Zv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Avgv‡`i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mK‡jiB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Rbv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ZeyI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Avwg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GB Av‡›`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vj‡bi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cÖ¶vcU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m~ÎcvZ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Avcbv‡`i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mvg‡b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Zz‡j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400" dirty="0" err="1" smtClean="0">
                <a:latin typeface="SutonnyMJ" pitchFamily="2" charset="0"/>
                <a:cs typeface="SutonnyMJ" pitchFamily="2" charset="0"/>
              </a:rPr>
              <a:t>ai‡ev</a:t>
            </a:r>
            <a:r>
              <a:rPr lang="en-US" sz="7400" dirty="0" smtClean="0">
                <a:latin typeface="SutonnyMJ" pitchFamily="2" charset="0"/>
                <a:cs typeface="SutonnyMJ" pitchFamily="2" charset="0"/>
              </a:rPr>
              <a:t>|............................. </a:t>
            </a:r>
          </a:p>
          <a:p>
            <a:pPr>
              <a:buNone/>
            </a:pPr>
            <a:endParaRPr lang="en-US" sz="49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900" dirty="0" smtClean="0">
                <a:latin typeface="SutonnyMJ" pitchFamily="2" charset="0"/>
                <a:cs typeface="SutonnyMJ" pitchFamily="2" charset="0"/>
              </a:rPr>
              <a:t> 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 w="76200"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wcÖq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QvÎ-QvÎxe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„›`,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evOvwj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RvwZi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Av‡Z¥vcjwäi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DËiY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N‡U 1952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mv‡ji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GKz‡k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deyªqvwii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msMÖv‡gi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wewkó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mvwnwZ¨K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wPšÍvwe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 W.gyn¤§`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Gbvg~j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 cÖm‡½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e‡jwQ‡jb,Ò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21†k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deªæqvwi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we‡kl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w`b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¶Y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wZw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_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RvwZi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RxešÍ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BwZnvm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G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BwZnvm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AwMœMf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©|Ó.................................................... 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..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GKz‡k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D`&amp;hvcb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‡¶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cÖwZeQiB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GKvwaK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msKjb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cÖKvwkZ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n‡”Q,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cwiYZ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Avgv‡`i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RvZxq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Drm‡e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|.................................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Dcmsnvi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myaxe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„›`,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c‡q‡Q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AvšÍR©vwZK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xK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…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wZÑ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AvšÍR©vwZK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…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fvlv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w`em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Avgv‡`i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AZ¨šÍ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MŠi‡ei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…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mevB‡K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kª×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vkxj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evsjv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fvlv‡K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gwngvq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cÖwZwôZ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GKz‡ki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Zvrc‡h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DØy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×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Avgv‡`i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me©wea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Ab¨vq,AwePvi,AZ¨vPvi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kvl‡Yi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weiy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‡×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iy‡L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uvov‡Z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Avcbviv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GZ¶Y ˆah©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Avgvi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e³e¨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ï‡b‡Qb,Zvi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AvšÍwiK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Avi,hviv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AvR‡Ki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G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Abyôvb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me©v½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my›`i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AK¬všÍ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cwikªg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K‡i‡Qb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Avgv‡K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wKQy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ejvi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my‡hvM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w`‡q‡Qb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Zv‡`i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RvbvB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K…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ZÁZv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mKj‡K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`|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wPiRxex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133600"/>
          </a:xfrm>
          <a:solidFill>
            <a:srgbClr val="FFFF00"/>
          </a:solidFill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sz="5300" b="1" dirty="0" smtClean="0"/>
              <a:t>				</a:t>
            </a:r>
            <a:br>
              <a:rPr lang="en-US" sz="5300" b="1" dirty="0" smtClean="0"/>
            </a:br>
            <a:r>
              <a:rPr lang="en-US" sz="5300" b="1" dirty="0" smtClean="0"/>
              <a:t>	</a:t>
            </a:r>
            <a:r>
              <a:rPr lang="en-US" sz="5300" b="1" dirty="0" smtClean="0"/>
              <a:t>		</a:t>
            </a:r>
            <a:r>
              <a:rPr lang="en-US" sz="5300" b="1" dirty="0" err="1" smtClean="0"/>
              <a:t>মূল্যায়ন</a:t>
            </a:r>
            <a:r>
              <a:rPr lang="en-US" sz="5300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err="1" smtClean="0"/>
              <a:t>একটি</a:t>
            </a:r>
            <a:r>
              <a:rPr lang="en-US" sz="4000" dirty="0" smtClean="0"/>
              <a:t> </a:t>
            </a:r>
            <a:r>
              <a:rPr lang="en-US" sz="4000" dirty="0" err="1" smtClean="0"/>
              <a:t>ভাষণের</a:t>
            </a:r>
            <a:r>
              <a:rPr lang="en-US" sz="4000" dirty="0" smtClean="0"/>
              <a:t> </a:t>
            </a:r>
            <a:r>
              <a:rPr lang="en-US" sz="4000" dirty="0" err="1" smtClean="0"/>
              <a:t>অংশ</a:t>
            </a:r>
            <a:r>
              <a:rPr lang="en-US" sz="4000" dirty="0" smtClean="0"/>
              <a:t> </a:t>
            </a:r>
            <a:r>
              <a:rPr lang="en-US" sz="4000" dirty="0" err="1" smtClean="0"/>
              <a:t>বিভাজনের</a:t>
            </a:r>
            <a:r>
              <a:rPr lang="en-US" sz="4000" dirty="0" smtClean="0"/>
              <a:t> </a:t>
            </a:r>
            <a:r>
              <a:rPr lang="en-US" sz="4000" dirty="0" err="1" smtClean="0"/>
              <a:t>পরিকাঠামো</a:t>
            </a:r>
            <a:r>
              <a:rPr lang="en-US" sz="4000" dirty="0" smtClean="0"/>
              <a:t> </a:t>
            </a:r>
            <a:r>
              <a:rPr lang="en-US" sz="4000" dirty="0" err="1" smtClean="0"/>
              <a:t>কয়টি</a:t>
            </a:r>
            <a:r>
              <a:rPr lang="en-US" sz="4000" dirty="0" smtClean="0"/>
              <a:t> ও </a:t>
            </a:r>
            <a:r>
              <a:rPr lang="en-US" sz="4000" dirty="0" err="1" smtClean="0"/>
              <a:t>কী</a:t>
            </a:r>
            <a:r>
              <a:rPr lang="en-US" sz="4000" dirty="0" smtClean="0"/>
              <a:t> </a:t>
            </a:r>
            <a:r>
              <a:rPr lang="en-US" sz="4000" dirty="0" err="1" smtClean="0"/>
              <a:t>কী</a:t>
            </a:r>
            <a:r>
              <a:rPr lang="en-US" sz="4000" dirty="0" smtClean="0"/>
              <a:t> ? </a:t>
            </a:r>
            <a:r>
              <a:rPr lang="en-US" sz="4000" dirty="0" err="1" smtClean="0"/>
              <a:t>উদাহরণসহ</a:t>
            </a:r>
            <a:r>
              <a:rPr lang="en-US" sz="4000" dirty="0" smtClean="0"/>
              <a:t> </a:t>
            </a:r>
            <a:r>
              <a:rPr lang="en-US" sz="4000" dirty="0" err="1" smtClean="0"/>
              <a:t>বলো</a:t>
            </a:r>
            <a:r>
              <a:rPr lang="en-US" sz="4000" dirty="0" smtClean="0"/>
              <a:t>। </a:t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4724400"/>
          </a:xfr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en-US" sz="4000" b="1" dirty="0" smtClean="0"/>
          </a:p>
          <a:p>
            <a:pPr algn="ctr">
              <a:buNone/>
            </a:pPr>
            <a:r>
              <a:rPr lang="en-US" sz="4000" b="1" dirty="0" err="1" smtClean="0"/>
              <a:t>বাড়ির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কাজ</a:t>
            </a:r>
            <a:r>
              <a:rPr lang="en-US" sz="4000" b="1" dirty="0" smtClean="0"/>
              <a:t>: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err="1" smtClean="0"/>
              <a:t>যে</a:t>
            </a:r>
            <a:r>
              <a:rPr lang="en-US" sz="4000" dirty="0" smtClean="0"/>
              <a:t> </a:t>
            </a:r>
            <a:r>
              <a:rPr lang="en-US" sz="4000" dirty="0" err="1" smtClean="0"/>
              <a:t>কোন</a:t>
            </a:r>
            <a:r>
              <a:rPr lang="en-US" sz="4000" dirty="0" smtClean="0"/>
              <a:t> </a:t>
            </a:r>
            <a:r>
              <a:rPr lang="en-US" sz="4000" dirty="0" err="1" smtClean="0"/>
              <a:t>বিষয়</a:t>
            </a:r>
            <a:r>
              <a:rPr lang="en-US" sz="4000" dirty="0" smtClean="0"/>
              <a:t> </a:t>
            </a:r>
            <a:r>
              <a:rPr lang="en-US" sz="4000" dirty="0" err="1" smtClean="0"/>
              <a:t>অবলম্বনে</a:t>
            </a:r>
            <a:r>
              <a:rPr lang="en-US" sz="4000" dirty="0" smtClean="0"/>
              <a:t> </a:t>
            </a:r>
            <a:r>
              <a:rPr lang="en-US" sz="4000" dirty="0" err="1" smtClean="0"/>
              <a:t>একটি</a:t>
            </a:r>
            <a:r>
              <a:rPr lang="en-US" sz="4000" dirty="0" smtClean="0"/>
              <a:t> </a:t>
            </a:r>
            <a:r>
              <a:rPr lang="en-US" sz="4000" dirty="0" err="1" smtClean="0"/>
              <a:t>ভাষণ</a:t>
            </a:r>
            <a:r>
              <a:rPr lang="en-US" sz="4000" dirty="0" smtClean="0"/>
              <a:t> </a:t>
            </a:r>
            <a:r>
              <a:rPr lang="en-US" sz="4000" dirty="0" err="1" smtClean="0"/>
              <a:t>লিখে</a:t>
            </a:r>
            <a:r>
              <a:rPr lang="en-US" sz="4000" dirty="0" smtClean="0"/>
              <a:t> </a:t>
            </a:r>
            <a:r>
              <a:rPr lang="en-US" sz="4000" dirty="0" err="1" smtClean="0"/>
              <a:t>আনবে</a:t>
            </a:r>
            <a:r>
              <a:rPr lang="en-US" sz="4000" dirty="0" smtClean="0"/>
              <a:t>।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en-US" sz="8800" dirty="0" smtClean="0"/>
          </a:p>
          <a:p>
            <a:pPr algn="ctr">
              <a:buNone/>
            </a:pPr>
            <a:r>
              <a:rPr lang="en-US" sz="16600" b="1" dirty="0" err="1" smtClean="0">
                <a:solidFill>
                  <a:srgbClr val="FF0000"/>
                </a:solidFill>
              </a:rPr>
              <a:t>ধন্যবাদ</a:t>
            </a:r>
            <a:endParaRPr lang="en-US" sz="1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poppy field of poppies flower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286000" y="0"/>
            <a:ext cx="457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b="1" dirty="0" err="1" smtClean="0">
                <a:solidFill>
                  <a:srgbClr val="FF0000"/>
                </a:solidFill>
              </a:rPr>
              <a:t>স্বা</a:t>
            </a:r>
            <a:endParaRPr lang="en-US" sz="80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8000" b="1" dirty="0" smtClean="0">
                <a:solidFill>
                  <a:srgbClr val="FF0000"/>
                </a:solidFill>
              </a:rPr>
              <a:t>গ</a:t>
            </a:r>
          </a:p>
          <a:p>
            <a:pPr algn="ctr"/>
            <a:r>
              <a:rPr lang="en-US" sz="8000" b="1" dirty="0" smtClean="0">
                <a:solidFill>
                  <a:srgbClr val="FF0000"/>
                </a:solidFill>
              </a:rPr>
              <a:t>ত</a:t>
            </a:r>
          </a:p>
          <a:p>
            <a:pPr algn="ctr"/>
            <a:r>
              <a:rPr lang="en-US" sz="8000" b="1" dirty="0" smtClean="0">
                <a:solidFill>
                  <a:srgbClr val="FF0000"/>
                </a:solidFill>
              </a:rPr>
              <a:t>ম</a:t>
            </a:r>
            <a:endParaRPr lang="en-US" sz="8000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0"/>
            <a:ext cx="914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1720</Words>
  <Application>Microsoft Office PowerPoint</Application>
  <PresentationFormat>On-screen Show (4:3)</PresentationFormat>
  <Paragraphs>238</Paragraphs>
  <Slides>34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Slide 1</vt:lpstr>
      <vt:lpstr>বাংলা দ্বিতীয় পত্র নিwর্মতি</vt:lpstr>
      <vt:lpstr>Slide 3</vt:lpstr>
      <vt:lpstr>শিখনফল: </vt:lpstr>
      <vt:lpstr>Slide 5</vt:lpstr>
      <vt:lpstr>Slide 6</vt:lpstr>
      <vt:lpstr>        মূল্যায়ন: একটি ভাষণের অংশ বিভাজনের পরিকাঠামো কয়টি ও কী কী ? উদাহরণসহ বলো।  </vt:lpstr>
      <vt:lpstr>Slide 8</vt:lpstr>
      <vt:lpstr>Slide 9</vt:lpstr>
      <vt:lpstr> পূর্বপাঠ যাচাই  ভাষণ অনুশীলন  </vt:lpstr>
      <vt:lpstr>শিখনফল: </vt:lpstr>
      <vt:lpstr>Slide 12</vt:lpstr>
      <vt:lpstr>Slide 13</vt:lpstr>
      <vt:lpstr>Slide 14</vt:lpstr>
      <vt:lpstr>Slide 15</vt:lpstr>
      <vt:lpstr>Slide 16</vt:lpstr>
      <vt:lpstr>Slide 17</vt:lpstr>
      <vt:lpstr>        মূল্যায়ন: প্রতিবেদনের সংজ্ঞাসহ একটি প্রতিবেদনের অংশ বিভাজনের পরিকাঠামো  উদাহরণসহ বলো।   </vt:lpstr>
      <vt:lpstr>Slide 19</vt:lpstr>
      <vt:lpstr>Slide 20</vt:lpstr>
      <vt:lpstr> পূর্বপাঠ যাচাই  প্রতিবেদন অনুশীলন  </vt:lpstr>
      <vt:lpstr>শিখনফল: </vt:lpstr>
      <vt:lpstr>Slide 23</vt:lpstr>
      <vt:lpstr>Slide 24</vt:lpstr>
      <vt:lpstr>        মূল্যায়ন: নির্ধারিত বিষয় অবলম্বনে একটি খুদে বার্তা লেখ।   </vt:lpstr>
      <vt:lpstr>Slide 26</vt:lpstr>
      <vt:lpstr>Slide 27</vt:lpstr>
      <vt:lpstr> পূর্বপাঠ যাচাই  খুদে বার্তা অনুশীলন  </vt:lpstr>
      <vt:lpstr>শিখনফল: </vt:lpstr>
      <vt:lpstr>‰e`y¨wZb wPwV ev B-‡gB‡ji bgybv  bgybv t 1| cwÎKvi m¤úv`‡Ki wbKU cÎ|       </vt:lpstr>
      <vt:lpstr>  ‰e`y¨wZb wPwV ev B-‡gB‡ji bgybv bgybv : 2| e¨w³MZ cÎ| </vt:lpstr>
      <vt:lpstr>   মূল্যায়ন:   যে কোন বিষয় অবলম্বনে বন্ধুর  একটি ই-মেইল বা বৈদ্যুতিন চিঠি লেখ।   </vt:lpstr>
      <vt:lpstr>বাড়ির কাজ: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 computer</dc:creator>
  <cp:lastModifiedBy>Lotus computer</cp:lastModifiedBy>
  <cp:revision>31</cp:revision>
  <dcterms:created xsi:type="dcterms:W3CDTF">2016-10-17T02:42:15Z</dcterms:created>
  <dcterms:modified xsi:type="dcterms:W3CDTF">2016-12-23T07:54:03Z</dcterms:modified>
</cp:coreProperties>
</file>